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8"/>
  </p:notesMasterIdLst>
  <p:sldIdLst>
    <p:sldId id="256" r:id="rId2"/>
    <p:sldId id="257" r:id="rId3"/>
    <p:sldId id="258" r:id="rId4"/>
    <p:sldId id="259" r:id="rId5"/>
    <p:sldId id="260" r:id="rId6"/>
    <p:sldId id="261" r:id="rId7"/>
  </p:sldIdLst>
  <p:sldSz cx="12252325" cy="6858000"/>
  <p:notesSz cx="6858000" cy="9144000"/>
  <p:custDataLst>
    <p:tags r:id="rId1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E00"/>
    <a:srgbClr val="5F7791"/>
    <a:srgbClr val="5F77B0"/>
    <a:srgbClr val="D05400"/>
    <a:srgbClr val="FD450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128" y="-96"/>
      </p:cViewPr>
      <p:guideLst>
        <p:guide orient="horz" pos="2160"/>
        <p:guide pos="38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1797E1-263B-4206-8EA4-CB5357EA1041}" type="datetimeFigureOut">
              <a:rPr lang="en-US"/>
              <a:pPr>
                <a:defRPr/>
              </a:pPr>
              <a:t>6/24/15</a:t>
            </a:fld>
            <a:endParaRPr lang="en-US" dirty="0"/>
          </a:p>
        </p:txBody>
      </p:sp>
      <p:sp>
        <p:nvSpPr>
          <p:cNvPr id="4" name="Slide Image Placeholder 3"/>
          <p:cNvSpPr>
            <a:spLocks noGrp="1" noRot="1" noChangeAspect="1"/>
          </p:cNvSpPr>
          <p:nvPr>
            <p:ph type="sldImg" idx="2"/>
          </p:nvPr>
        </p:nvSpPr>
        <p:spPr>
          <a:xfrm>
            <a:off x="366713" y="685800"/>
            <a:ext cx="6124575"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4600BF7-E33D-4B57-8E1A-BEAC50D9CF4C}" type="slidenum">
              <a:rPr lang="en-US"/>
              <a:pPr>
                <a:defRPr/>
              </a:pPr>
              <a:t>‹#›</a:t>
            </a:fld>
            <a:endParaRPr lang="en-US" dirty="0"/>
          </a:p>
        </p:txBody>
      </p:sp>
    </p:spTree>
    <p:extLst>
      <p:ext uri="{BB962C8B-B14F-4D97-AF65-F5344CB8AC3E}">
        <p14:creationId xmlns:p14="http://schemas.microsoft.com/office/powerpoint/2010/main" val="1385522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0D5753-8566-43C5-9688-78BBE69E84E6}" type="slidenum">
              <a:rPr lang="en-US" smtClean="0"/>
              <a:pPr/>
              <a:t>6</a:t>
            </a:fld>
            <a:endParaRPr lang="en-US" dirty="0" smtClean="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06271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918925" y="990601"/>
            <a:ext cx="10414476"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837849" y="3657601"/>
            <a:ext cx="8576628"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p:txBody>
          <a:bodyPr/>
          <a:lstStyle>
            <a:lvl1pPr>
              <a:defRPr/>
            </a:lvl1pPr>
          </a:lstStyle>
          <a:p>
            <a:pPr>
              <a:defRPr/>
            </a:pPr>
            <a:endParaRPr dirty="0"/>
          </a:p>
        </p:txBody>
      </p:sp>
      <p:sp>
        <p:nvSpPr>
          <p:cNvPr id="5" name="Rectangle 18"/>
          <p:cNvSpPr>
            <a:spLocks noGrp="1"/>
          </p:cNvSpPr>
          <p:nvPr>
            <p:ph type="ftr" sz="quarter" idx="11"/>
          </p:nvPr>
        </p:nvSpPr>
        <p:spPr/>
        <p:txBody>
          <a:bodyPr/>
          <a:lstStyle>
            <a:lvl1pPr>
              <a:defRPr/>
            </a:lvl1pPr>
          </a:lstStyle>
          <a:p>
            <a:pPr>
              <a:defRPr/>
            </a:pPr>
            <a:endParaRPr dirty="0"/>
          </a:p>
        </p:txBody>
      </p:sp>
      <p:sp>
        <p:nvSpPr>
          <p:cNvPr id="6" name="Rectangle 15"/>
          <p:cNvSpPr>
            <a:spLocks noGrp="1"/>
          </p:cNvSpPr>
          <p:nvPr>
            <p:ph type="sldNum" sz="quarter" idx="12"/>
          </p:nvPr>
        </p:nvSpPr>
        <p:spPr/>
        <p:txBody>
          <a:bodyPr/>
          <a:lstStyle>
            <a:lvl1pPr>
              <a:defRPr/>
            </a:lvl1pPr>
          </a:lstStyle>
          <a:p>
            <a:pPr>
              <a:defRPr/>
            </a:pPr>
            <a:fld id="{2F59A10B-A1F0-4187-BCCB-867634FF889E}" type="slidenum">
              <a:rPr/>
              <a:pPr>
                <a:defRPr/>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dirty="0"/>
          </a:p>
        </p:txBody>
      </p:sp>
      <p:sp>
        <p:nvSpPr>
          <p:cNvPr id="5" name="Rectangle 18"/>
          <p:cNvSpPr>
            <a:spLocks noGrp="1"/>
          </p:cNvSpPr>
          <p:nvPr>
            <p:ph type="ftr" sz="quarter" idx="11"/>
          </p:nvPr>
        </p:nvSpPr>
        <p:spPr/>
        <p:txBody>
          <a:bodyPr/>
          <a:lstStyle>
            <a:lvl1pPr>
              <a:defRPr/>
            </a:lvl1pPr>
          </a:lstStyle>
          <a:p>
            <a:pPr>
              <a:defRPr/>
            </a:pPr>
            <a:endParaRPr dirty="0"/>
          </a:p>
        </p:txBody>
      </p:sp>
      <p:sp>
        <p:nvSpPr>
          <p:cNvPr id="6" name="Rectangle 15"/>
          <p:cNvSpPr>
            <a:spLocks noGrp="1"/>
          </p:cNvSpPr>
          <p:nvPr>
            <p:ph type="sldNum" sz="quarter" idx="12"/>
          </p:nvPr>
        </p:nvSpPr>
        <p:spPr/>
        <p:txBody>
          <a:bodyPr/>
          <a:lstStyle>
            <a:lvl1pPr>
              <a:defRPr/>
            </a:lvl1pPr>
          </a:lstStyle>
          <a:p>
            <a:pPr>
              <a:defRPr/>
            </a:pPr>
            <a:fld id="{05527043-1684-4073-8C4B-EA8752B85AE6}" type="slidenum">
              <a:rPr/>
              <a:pPr>
                <a:defRPr/>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2936" y="274639"/>
            <a:ext cx="275677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2616" y="274639"/>
            <a:ext cx="806611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dirty="0"/>
          </a:p>
        </p:txBody>
      </p:sp>
      <p:sp>
        <p:nvSpPr>
          <p:cNvPr id="5" name="Rectangle 18"/>
          <p:cNvSpPr>
            <a:spLocks noGrp="1"/>
          </p:cNvSpPr>
          <p:nvPr>
            <p:ph type="ftr" sz="quarter" idx="11"/>
          </p:nvPr>
        </p:nvSpPr>
        <p:spPr/>
        <p:txBody>
          <a:bodyPr/>
          <a:lstStyle>
            <a:lvl1pPr>
              <a:defRPr/>
            </a:lvl1pPr>
          </a:lstStyle>
          <a:p>
            <a:pPr>
              <a:defRPr/>
            </a:pPr>
            <a:endParaRPr dirty="0"/>
          </a:p>
        </p:txBody>
      </p:sp>
      <p:sp>
        <p:nvSpPr>
          <p:cNvPr id="6" name="Rectangle 15"/>
          <p:cNvSpPr>
            <a:spLocks noGrp="1"/>
          </p:cNvSpPr>
          <p:nvPr>
            <p:ph type="sldNum" sz="quarter" idx="12"/>
          </p:nvPr>
        </p:nvSpPr>
        <p:spPr/>
        <p:txBody>
          <a:bodyPr/>
          <a:lstStyle>
            <a:lvl1pPr>
              <a:defRPr/>
            </a:lvl1pPr>
          </a:lstStyle>
          <a:p>
            <a:pPr>
              <a:defRPr/>
            </a:pPr>
            <a:fld id="{591B6C1A-54DD-4B6D-939A-0690C8E609A8}" type="slidenum">
              <a:rPr/>
              <a:pPr>
                <a:defRPr/>
              </a:pPr>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616"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28265"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dirty="0"/>
          </a:p>
        </p:txBody>
      </p:sp>
      <p:sp>
        <p:nvSpPr>
          <p:cNvPr id="6" name="Rectangle 18"/>
          <p:cNvSpPr>
            <a:spLocks noGrp="1"/>
          </p:cNvSpPr>
          <p:nvPr>
            <p:ph type="ftr" sz="quarter" idx="11"/>
          </p:nvPr>
        </p:nvSpPr>
        <p:spPr/>
        <p:txBody>
          <a:bodyPr/>
          <a:lstStyle>
            <a:lvl1pPr>
              <a:defRPr/>
            </a:lvl1pPr>
          </a:lstStyle>
          <a:p>
            <a:pPr>
              <a:defRPr/>
            </a:pPr>
            <a:endParaRPr dirty="0"/>
          </a:p>
        </p:txBody>
      </p:sp>
      <p:sp>
        <p:nvSpPr>
          <p:cNvPr id="7" name="Rectangle 15"/>
          <p:cNvSpPr>
            <a:spLocks noGrp="1"/>
          </p:cNvSpPr>
          <p:nvPr>
            <p:ph type="sldNum" sz="quarter" idx="12"/>
          </p:nvPr>
        </p:nvSpPr>
        <p:spPr/>
        <p:txBody>
          <a:bodyPr/>
          <a:lstStyle>
            <a:lvl1pPr>
              <a:defRPr/>
            </a:lvl1pPr>
          </a:lstStyle>
          <a:p>
            <a:pPr>
              <a:defRPr/>
            </a:pPr>
            <a:fld id="{1D482DA0-D828-43F3-B90D-433F762DC39B}" type="slidenum">
              <a:rPr/>
              <a:pPr>
                <a:defRPr/>
              </a:pPr>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2616" y="1600200"/>
            <a:ext cx="1102709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616" y="3938589"/>
            <a:ext cx="1102709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dirty="0"/>
          </a:p>
        </p:txBody>
      </p:sp>
      <p:sp>
        <p:nvSpPr>
          <p:cNvPr id="6" name="Rectangle 18"/>
          <p:cNvSpPr>
            <a:spLocks noGrp="1"/>
          </p:cNvSpPr>
          <p:nvPr>
            <p:ph type="ftr" sz="quarter" idx="11"/>
          </p:nvPr>
        </p:nvSpPr>
        <p:spPr/>
        <p:txBody>
          <a:bodyPr/>
          <a:lstStyle>
            <a:lvl1pPr>
              <a:defRPr/>
            </a:lvl1pPr>
          </a:lstStyle>
          <a:p>
            <a:pPr>
              <a:defRPr/>
            </a:pPr>
            <a:endParaRPr dirty="0"/>
          </a:p>
        </p:txBody>
      </p:sp>
      <p:sp>
        <p:nvSpPr>
          <p:cNvPr id="7" name="Rectangle 15"/>
          <p:cNvSpPr>
            <a:spLocks noGrp="1"/>
          </p:cNvSpPr>
          <p:nvPr>
            <p:ph type="sldNum" sz="quarter" idx="12"/>
          </p:nvPr>
        </p:nvSpPr>
        <p:spPr/>
        <p:txBody>
          <a:bodyPr/>
          <a:lstStyle>
            <a:lvl1pPr>
              <a:defRPr/>
            </a:lvl1pPr>
          </a:lstStyle>
          <a:p>
            <a:pPr>
              <a:defRPr/>
            </a:pPr>
            <a:fld id="{DFFE1724-3487-4AD7-A0DE-2CBB53609F96}" type="slidenum">
              <a:rPr/>
              <a:pPr>
                <a:defRPr/>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2616" y="274638"/>
            <a:ext cx="1102709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2616"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28265" y="1600201"/>
            <a:ext cx="54114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dirty="0"/>
          </a:p>
        </p:txBody>
      </p:sp>
      <p:sp>
        <p:nvSpPr>
          <p:cNvPr id="6" name="Rectangle 18"/>
          <p:cNvSpPr>
            <a:spLocks noGrp="1"/>
          </p:cNvSpPr>
          <p:nvPr>
            <p:ph type="ftr" sz="quarter" idx="11"/>
          </p:nvPr>
        </p:nvSpPr>
        <p:spPr/>
        <p:txBody>
          <a:bodyPr/>
          <a:lstStyle>
            <a:lvl1pPr>
              <a:defRPr/>
            </a:lvl1pPr>
          </a:lstStyle>
          <a:p>
            <a:pPr>
              <a:defRPr/>
            </a:pPr>
            <a:endParaRPr dirty="0"/>
          </a:p>
        </p:txBody>
      </p:sp>
      <p:sp>
        <p:nvSpPr>
          <p:cNvPr id="7" name="Rectangle 15"/>
          <p:cNvSpPr>
            <a:spLocks noGrp="1"/>
          </p:cNvSpPr>
          <p:nvPr>
            <p:ph type="sldNum" sz="quarter" idx="12"/>
          </p:nvPr>
        </p:nvSpPr>
        <p:spPr/>
        <p:txBody>
          <a:bodyPr/>
          <a:lstStyle>
            <a:lvl1pPr>
              <a:defRPr/>
            </a:lvl1pPr>
          </a:lstStyle>
          <a:p>
            <a:pPr>
              <a:defRPr/>
            </a:pPr>
            <a:fld id="{FE3121E4-D9F9-436F-8DE3-3A75D6C3DC19}" type="slidenum">
              <a:rPr/>
              <a:pPr>
                <a:def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2"/>
          <p:cNvSpPr>
            <a:spLocks noGrp="1"/>
          </p:cNvSpPr>
          <p:nvPr>
            <p:ph type="dt" sz="half" idx="10"/>
          </p:nvPr>
        </p:nvSpPr>
        <p:spPr/>
        <p:txBody>
          <a:bodyPr/>
          <a:lstStyle>
            <a:lvl1pPr>
              <a:defRPr/>
            </a:lvl1pPr>
          </a:lstStyle>
          <a:p>
            <a:pPr>
              <a:defRPr/>
            </a:pPr>
            <a:endParaRPr dirty="0"/>
          </a:p>
        </p:txBody>
      </p:sp>
      <p:sp>
        <p:nvSpPr>
          <p:cNvPr id="5" name="Rectangle 18"/>
          <p:cNvSpPr>
            <a:spLocks noGrp="1"/>
          </p:cNvSpPr>
          <p:nvPr>
            <p:ph type="ftr" sz="quarter" idx="11"/>
          </p:nvPr>
        </p:nvSpPr>
        <p:spPr/>
        <p:txBody>
          <a:bodyPr/>
          <a:lstStyle>
            <a:lvl1pPr>
              <a:defRPr/>
            </a:lvl1pPr>
          </a:lstStyle>
          <a:p>
            <a:pPr>
              <a:defRPr/>
            </a:pPr>
            <a:endParaRPr dirty="0"/>
          </a:p>
        </p:txBody>
      </p:sp>
      <p:sp>
        <p:nvSpPr>
          <p:cNvPr id="6" name="Rectangle 15"/>
          <p:cNvSpPr>
            <a:spLocks noGrp="1"/>
          </p:cNvSpPr>
          <p:nvPr>
            <p:ph type="sldNum" sz="quarter" idx="12"/>
          </p:nvPr>
        </p:nvSpPr>
        <p:spPr/>
        <p:txBody>
          <a:bodyPr/>
          <a:lstStyle>
            <a:lvl1pPr>
              <a:defRPr/>
            </a:lvl1pPr>
          </a:lstStyle>
          <a:p>
            <a:pPr>
              <a:defRPr/>
            </a:pPr>
            <a:fld id="{63DA6F0B-BF1E-4931-ABF3-36E1D8564FB5}" type="slidenum">
              <a:rPr/>
              <a:pPr>
                <a:def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967849" y="2685392"/>
            <a:ext cx="10414476" cy="3112843"/>
          </a:xfrm>
        </p:spPr>
        <p:txBody>
          <a:bodyPr anchor="t"/>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967849" y="1128932"/>
            <a:ext cx="10414476"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22"/>
          <p:cNvSpPr>
            <a:spLocks noGrp="1"/>
          </p:cNvSpPr>
          <p:nvPr>
            <p:ph type="dt" sz="half" idx="10"/>
          </p:nvPr>
        </p:nvSpPr>
        <p:spPr/>
        <p:txBody>
          <a:bodyPr/>
          <a:lstStyle>
            <a:lvl1pPr>
              <a:defRPr/>
            </a:lvl1pPr>
          </a:lstStyle>
          <a:p>
            <a:pPr>
              <a:defRPr/>
            </a:pPr>
            <a:endParaRPr dirty="0"/>
          </a:p>
        </p:txBody>
      </p:sp>
      <p:sp>
        <p:nvSpPr>
          <p:cNvPr id="5" name="Rectangle 18"/>
          <p:cNvSpPr>
            <a:spLocks noGrp="1"/>
          </p:cNvSpPr>
          <p:nvPr>
            <p:ph type="ftr" sz="quarter" idx="11"/>
          </p:nvPr>
        </p:nvSpPr>
        <p:spPr/>
        <p:txBody>
          <a:bodyPr/>
          <a:lstStyle>
            <a:lvl1pPr>
              <a:defRPr/>
            </a:lvl1pPr>
          </a:lstStyle>
          <a:p>
            <a:pPr>
              <a:defRPr/>
            </a:pPr>
            <a:endParaRPr dirty="0"/>
          </a:p>
        </p:txBody>
      </p:sp>
      <p:sp>
        <p:nvSpPr>
          <p:cNvPr id="6" name="Rectangle 15"/>
          <p:cNvSpPr>
            <a:spLocks noGrp="1"/>
          </p:cNvSpPr>
          <p:nvPr>
            <p:ph type="sldNum" sz="quarter" idx="12"/>
          </p:nvPr>
        </p:nvSpPr>
        <p:spPr/>
        <p:txBody>
          <a:bodyPr/>
          <a:lstStyle>
            <a:lvl1pPr>
              <a:defRPr/>
            </a:lvl1pPr>
          </a:lstStyle>
          <a:p>
            <a:pPr>
              <a:defRPr/>
            </a:pPr>
            <a:fld id="{F30E791B-A238-497D-A390-7E6B730ABD3C}"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612616" y="1600201"/>
            <a:ext cx="54114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6228265" y="1600201"/>
            <a:ext cx="54114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p:cNvSpPr>
          <p:nvPr>
            <p:ph type="dt" sz="half" idx="10"/>
          </p:nvPr>
        </p:nvSpPr>
        <p:spPr/>
        <p:txBody>
          <a:bodyPr/>
          <a:lstStyle>
            <a:lvl1pPr>
              <a:defRPr/>
            </a:lvl1pPr>
          </a:lstStyle>
          <a:p>
            <a:pPr>
              <a:defRPr/>
            </a:pPr>
            <a:endParaRPr dirty="0"/>
          </a:p>
        </p:txBody>
      </p:sp>
      <p:sp>
        <p:nvSpPr>
          <p:cNvPr id="6" name="Rectangle 18"/>
          <p:cNvSpPr>
            <a:spLocks noGrp="1"/>
          </p:cNvSpPr>
          <p:nvPr>
            <p:ph type="ftr" sz="quarter" idx="11"/>
          </p:nvPr>
        </p:nvSpPr>
        <p:spPr/>
        <p:txBody>
          <a:bodyPr/>
          <a:lstStyle>
            <a:lvl1pPr>
              <a:defRPr/>
            </a:lvl1pPr>
          </a:lstStyle>
          <a:p>
            <a:pPr>
              <a:defRPr/>
            </a:pPr>
            <a:endParaRPr dirty="0"/>
          </a:p>
        </p:txBody>
      </p:sp>
      <p:sp>
        <p:nvSpPr>
          <p:cNvPr id="7" name="Rectangle 15"/>
          <p:cNvSpPr>
            <a:spLocks noGrp="1"/>
          </p:cNvSpPr>
          <p:nvPr>
            <p:ph type="sldNum" sz="quarter" idx="12"/>
          </p:nvPr>
        </p:nvSpPr>
        <p:spPr/>
        <p:txBody>
          <a:bodyPr/>
          <a:lstStyle>
            <a:lvl1pPr>
              <a:defRPr/>
            </a:lvl1pPr>
          </a:lstStyle>
          <a:p>
            <a:pPr>
              <a:defRPr/>
            </a:pPr>
            <a:fld id="{AC732ADB-E5DB-40EB-BC9A-85A6ABDA0FE7}" type="slidenum">
              <a:rPr/>
              <a:pPr>
                <a:def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612616" y="1535113"/>
            <a:ext cx="5413571"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612616" y="2174875"/>
            <a:ext cx="54135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6224012" y="1535113"/>
            <a:ext cx="541569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6224012" y="2174875"/>
            <a:ext cx="54156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p:cNvSpPr>
          <p:nvPr>
            <p:ph type="dt" sz="half" idx="10"/>
          </p:nvPr>
        </p:nvSpPr>
        <p:spPr/>
        <p:txBody>
          <a:bodyPr/>
          <a:lstStyle>
            <a:lvl1pPr>
              <a:defRPr/>
            </a:lvl1pPr>
          </a:lstStyle>
          <a:p>
            <a:pPr>
              <a:defRPr/>
            </a:pPr>
            <a:endParaRPr dirty="0"/>
          </a:p>
        </p:txBody>
      </p:sp>
      <p:sp>
        <p:nvSpPr>
          <p:cNvPr id="8" name="Rectangle 18"/>
          <p:cNvSpPr>
            <a:spLocks noGrp="1"/>
          </p:cNvSpPr>
          <p:nvPr>
            <p:ph type="ftr" sz="quarter" idx="11"/>
          </p:nvPr>
        </p:nvSpPr>
        <p:spPr/>
        <p:txBody>
          <a:bodyPr/>
          <a:lstStyle>
            <a:lvl1pPr>
              <a:defRPr/>
            </a:lvl1pPr>
          </a:lstStyle>
          <a:p>
            <a:pPr>
              <a:defRPr/>
            </a:pPr>
            <a:endParaRPr dirty="0"/>
          </a:p>
        </p:txBody>
      </p:sp>
      <p:sp>
        <p:nvSpPr>
          <p:cNvPr id="9" name="Rectangle 15"/>
          <p:cNvSpPr>
            <a:spLocks noGrp="1"/>
          </p:cNvSpPr>
          <p:nvPr>
            <p:ph type="sldNum" sz="quarter" idx="12"/>
          </p:nvPr>
        </p:nvSpPr>
        <p:spPr/>
        <p:txBody>
          <a:bodyPr/>
          <a:lstStyle>
            <a:lvl1pPr>
              <a:defRPr/>
            </a:lvl1pPr>
          </a:lstStyle>
          <a:p>
            <a:pPr>
              <a:defRPr/>
            </a:pPr>
            <a:fld id="{964209AD-792D-4EB8-876F-C5A406CF1B74}"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22"/>
          <p:cNvSpPr>
            <a:spLocks noGrp="1"/>
          </p:cNvSpPr>
          <p:nvPr>
            <p:ph type="dt" sz="half" idx="10"/>
          </p:nvPr>
        </p:nvSpPr>
        <p:spPr/>
        <p:txBody>
          <a:bodyPr/>
          <a:lstStyle>
            <a:lvl1pPr>
              <a:defRPr/>
            </a:lvl1pPr>
          </a:lstStyle>
          <a:p>
            <a:pPr>
              <a:defRPr/>
            </a:pPr>
            <a:endParaRPr dirty="0"/>
          </a:p>
        </p:txBody>
      </p:sp>
      <p:sp>
        <p:nvSpPr>
          <p:cNvPr id="4" name="Rectangle 18"/>
          <p:cNvSpPr>
            <a:spLocks noGrp="1"/>
          </p:cNvSpPr>
          <p:nvPr>
            <p:ph type="ftr" sz="quarter" idx="11"/>
          </p:nvPr>
        </p:nvSpPr>
        <p:spPr/>
        <p:txBody>
          <a:bodyPr/>
          <a:lstStyle>
            <a:lvl1pPr>
              <a:defRPr/>
            </a:lvl1pPr>
          </a:lstStyle>
          <a:p>
            <a:pPr>
              <a:defRPr/>
            </a:pPr>
            <a:endParaRPr dirty="0"/>
          </a:p>
        </p:txBody>
      </p:sp>
      <p:sp>
        <p:nvSpPr>
          <p:cNvPr id="5" name="Rectangle 15"/>
          <p:cNvSpPr>
            <a:spLocks noGrp="1"/>
          </p:cNvSpPr>
          <p:nvPr>
            <p:ph type="sldNum" sz="quarter" idx="12"/>
          </p:nvPr>
        </p:nvSpPr>
        <p:spPr/>
        <p:txBody>
          <a:bodyPr/>
          <a:lstStyle>
            <a:lvl1pPr>
              <a:defRPr/>
            </a:lvl1pPr>
          </a:lstStyle>
          <a:p>
            <a:pPr>
              <a:defRPr/>
            </a:pPr>
            <a:fld id="{00572EF5-C9FF-4004-8754-7CEC3EF9E6DC}"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endParaRPr dirty="0"/>
          </a:p>
        </p:txBody>
      </p:sp>
      <p:sp>
        <p:nvSpPr>
          <p:cNvPr id="3" name="Rectangle 18"/>
          <p:cNvSpPr>
            <a:spLocks noGrp="1"/>
          </p:cNvSpPr>
          <p:nvPr>
            <p:ph type="ftr" sz="quarter" idx="11"/>
          </p:nvPr>
        </p:nvSpPr>
        <p:spPr/>
        <p:txBody>
          <a:bodyPr/>
          <a:lstStyle>
            <a:lvl1pPr>
              <a:defRPr/>
            </a:lvl1pPr>
          </a:lstStyle>
          <a:p>
            <a:pPr>
              <a:defRPr/>
            </a:pPr>
            <a:endParaRPr dirty="0"/>
          </a:p>
        </p:txBody>
      </p:sp>
      <p:sp>
        <p:nvSpPr>
          <p:cNvPr id="4" name="Rectangle 15"/>
          <p:cNvSpPr>
            <a:spLocks noGrp="1"/>
          </p:cNvSpPr>
          <p:nvPr>
            <p:ph type="sldNum" sz="quarter" idx="12"/>
          </p:nvPr>
        </p:nvSpPr>
        <p:spPr/>
        <p:txBody>
          <a:bodyPr/>
          <a:lstStyle>
            <a:lvl1pPr>
              <a:defRPr/>
            </a:lvl1pPr>
          </a:lstStyle>
          <a:p>
            <a:pPr>
              <a:defRPr/>
            </a:pPr>
            <a:fld id="{3118A948-413C-4CD4-8F47-F80B698694E9}"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612617" y="273050"/>
            <a:ext cx="4030931"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4790319" y="273051"/>
            <a:ext cx="684939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612617" y="1435101"/>
            <a:ext cx="4030931"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p:txBody>
          <a:bodyPr/>
          <a:lstStyle>
            <a:lvl1pPr>
              <a:defRPr/>
            </a:lvl1pPr>
          </a:lstStyle>
          <a:p>
            <a:pPr>
              <a:defRPr/>
            </a:pPr>
            <a:endParaRPr dirty="0"/>
          </a:p>
        </p:txBody>
      </p:sp>
      <p:sp>
        <p:nvSpPr>
          <p:cNvPr id="6" name="Rectangle 18"/>
          <p:cNvSpPr>
            <a:spLocks noGrp="1"/>
          </p:cNvSpPr>
          <p:nvPr>
            <p:ph type="ftr" sz="quarter" idx="11"/>
          </p:nvPr>
        </p:nvSpPr>
        <p:spPr/>
        <p:txBody>
          <a:bodyPr/>
          <a:lstStyle>
            <a:lvl1pPr>
              <a:defRPr/>
            </a:lvl1pPr>
          </a:lstStyle>
          <a:p>
            <a:pPr>
              <a:defRPr/>
            </a:pPr>
            <a:endParaRPr dirty="0"/>
          </a:p>
        </p:txBody>
      </p:sp>
      <p:sp>
        <p:nvSpPr>
          <p:cNvPr id="7" name="Rectangle 15"/>
          <p:cNvSpPr>
            <a:spLocks noGrp="1"/>
          </p:cNvSpPr>
          <p:nvPr>
            <p:ph type="sldNum" sz="quarter" idx="12"/>
          </p:nvPr>
        </p:nvSpPr>
        <p:spPr/>
        <p:txBody>
          <a:bodyPr/>
          <a:lstStyle>
            <a:lvl1pPr>
              <a:defRPr/>
            </a:lvl1pPr>
          </a:lstStyle>
          <a:p>
            <a:pPr>
              <a:defRPr/>
            </a:pPr>
            <a:fld id="{74AF8974-0888-486C-BE69-2CE07F42487E}"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974725" y="1062038"/>
            <a:ext cx="61626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sz="2000" dirty="0"/>
          </a:p>
        </p:txBody>
      </p:sp>
      <p:sp>
        <p:nvSpPr>
          <p:cNvPr id="2" name="Rectangle 2"/>
          <p:cNvSpPr>
            <a:spLocks noGrp="1"/>
          </p:cNvSpPr>
          <p:nvPr>
            <p:ph type="title"/>
          </p:nvPr>
        </p:nvSpPr>
        <p:spPr>
          <a:xfrm>
            <a:off x="7389095" y="4343400"/>
            <a:ext cx="4084108"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991073" y="1222657"/>
            <a:ext cx="6130988"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en-US" noProof="0" dirty="0" smtClean="0"/>
              <a:t>Click icon to add picture</a:t>
            </a:r>
            <a:endParaRPr lang="en-US" noProof="0" dirty="0"/>
          </a:p>
        </p:txBody>
      </p:sp>
      <p:sp>
        <p:nvSpPr>
          <p:cNvPr id="4" name="Rectangle 4"/>
          <p:cNvSpPr>
            <a:spLocks noGrp="1"/>
          </p:cNvSpPr>
          <p:nvPr>
            <p:ph type="body" sz="half" idx="2"/>
          </p:nvPr>
        </p:nvSpPr>
        <p:spPr>
          <a:xfrm>
            <a:off x="7389095" y="1371600"/>
            <a:ext cx="4080024"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6" name="Rectangle 5"/>
          <p:cNvSpPr>
            <a:spLocks noGrp="1"/>
          </p:cNvSpPr>
          <p:nvPr>
            <p:ph type="dt" sz="half" idx="10"/>
          </p:nvPr>
        </p:nvSpPr>
        <p:spPr/>
        <p:txBody>
          <a:bodyPr/>
          <a:lstStyle>
            <a:lvl1pPr>
              <a:defRPr/>
            </a:lvl1pPr>
          </a:lstStyle>
          <a:p>
            <a:pPr>
              <a:defRPr/>
            </a:pPr>
            <a:endParaRPr dirty="0"/>
          </a:p>
        </p:txBody>
      </p:sp>
      <p:sp>
        <p:nvSpPr>
          <p:cNvPr id="7" name="Rectangle 6"/>
          <p:cNvSpPr>
            <a:spLocks noGrp="1"/>
          </p:cNvSpPr>
          <p:nvPr>
            <p:ph type="ftr" sz="quarter" idx="11"/>
          </p:nvPr>
        </p:nvSpPr>
        <p:spPr/>
        <p:txBody>
          <a:bodyPr/>
          <a:lstStyle>
            <a:lvl1pPr>
              <a:defRPr/>
            </a:lvl1pPr>
          </a:lstStyle>
          <a:p>
            <a:pPr>
              <a:defRPr/>
            </a:pPr>
            <a:endParaRPr dirty="0"/>
          </a:p>
        </p:txBody>
      </p:sp>
      <p:sp>
        <p:nvSpPr>
          <p:cNvPr id="8" name="Rectangle 7"/>
          <p:cNvSpPr>
            <a:spLocks noGrp="1"/>
          </p:cNvSpPr>
          <p:nvPr>
            <p:ph type="sldNum" sz="quarter" idx="12"/>
          </p:nvPr>
        </p:nvSpPr>
        <p:spPr/>
        <p:txBody>
          <a:bodyPr/>
          <a:lstStyle>
            <a:lvl1pPr>
              <a:defRPr/>
            </a:lvl1pPr>
          </a:lstStyle>
          <a:p>
            <a:pPr>
              <a:defRPr/>
            </a:pPr>
            <a:fld id="{379F384A-67F7-4B93-890D-3B6783F1244F}"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612775" y="304800"/>
            <a:ext cx="11026775"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1027" name="Rectangle 11"/>
          <p:cNvSpPr>
            <a:spLocks noGrp="1"/>
          </p:cNvSpPr>
          <p:nvPr>
            <p:ph type="body" idx="1"/>
          </p:nvPr>
        </p:nvSpPr>
        <p:spPr bwMode="auto">
          <a:xfrm>
            <a:off x="612775" y="1600200"/>
            <a:ext cx="11026775"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Rectangle 22"/>
          <p:cNvSpPr>
            <a:spLocks noGrp="1"/>
          </p:cNvSpPr>
          <p:nvPr>
            <p:ph type="dt" sz="half" idx="2"/>
          </p:nvPr>
        </p:nvSpPr>
        <p:spPr>
          <a:xfrm>
            <a:off x="612775" y="6245225"/>
            <a:ext cx="2859088" cy="476250"/>
          </a:xfrm>
          <a:prstGeom prst="rect">
            <a:avLst/>
          </a:prstGeom>
        </p:spPr>
        <p:txBody>
          <a:bodyPr anchor="b" anchorCtr="0"/>
          <a:lstStyle>
            <a:lvl1pPr>
              <a:defRPr lang="en-US" sz="1200">
                <a:solidFill>
                  <a:schemeClr val="tx2"/>
                </a:solidFill>
                <a:latin typeface="+mn-lt"/>
                <a:ea typeface="+mn-lt"/>
                <a:cs typeface="+mn-lt"/>
              </a:defRPr>
            </a:lvl1pPr>
          </a:lstStyle>
          <a:p>
            <a:pPr>
              <a:defRPr/>
            </a:pPr>
            <a:endParaRPr dirty="0"/>
          </a:p>
        </p:txBody>
      </p:sp>
      <p:sp>
        <p:nvSpPr>
          <p:cNvPr id="18" name="Rectangle 18"/>
          <p:cNvSpPr>
            <a:spLocks noGrp="1"/>
          </p:cNvSpPr>
          <p:nvPr>
            <p:ph type="ftr" sz="quarter" idx="3"/>
          </p:nvPr>
        </p:nvSpPr>
        <p:spPr>
          <a:xfrm>
            <a:off x="4186238" y="6245225"/>
            <a:ext cx="387985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dirty="0"/>
          </a:p>
        </p:txBody>
      </p:sp>
      <p:sp>
        <p:nvSpPr>
          <p:cNvPr id="13" name="Rectangle 15"/>
          <p:cNvSpPr>
            <a:spLocks noGrp="1"/>
          </p:cNvSpPr>
          <p:nvPr>
            <p:ph type="sldNum" sz="quarter" idx="4"/>
          </p:nvPr>
        </p:nvSpPr>
        <p:spPr>
          <a:xfrm>
            <a:off x="8780463" y="6245225"/>
            <a:ext cx="2859087"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56751BC0-EFD2-4ACE-A731-D7145E2EF275}"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9" r:id="rId9"/>
    <p:sldLayoutId id="2147483884" r:id="rId10"/>
    <p:sldLayoutId id="2147483885" r:id="rId11"/>
    <p:sldLayoutId id="2147483886" r:id="rId12"/>
    <p:sldLayoutId id="2147483887" r:id="rId13"/>
    <p:sldLayoutId id="2147483888" r:id="rId14"/>
  </p:sldLayoutIdLst>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40526F"/>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40526F"/>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40526F"/>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40526F"/>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40526F"/>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40526F"/>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40526F"/>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40526F"/>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40526F"/>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xml"/><Relationship Id="rId5" Type="http://schemas.openxmlformats.org/officeDocument/2006/relationships/slide" Target="slide3.xml"/><Relationship Id="rId6" Type="http://schemas.openxmlformats.org/officeDocument/2006/relationships/slide" Target="slide6.xml"/><Relationship Id="rId7" Type="http://schemas.openxmlformats.org/officeDocument/2006/relationships/slide" Target="slide5.xml"/><Relationship Id="rId8" Type="http://schemas.openxmlformats.org/officeDocument/2006/relationships/slide" Target="slide4.xml"/><Relationship Id="rId9" Type="http://schemas.openxmlformats.org/officeDocument/2006/relationships/hyperlink" Target="https://www.commonsensemedia.org/videos/friday-night-lights-video-clips" TargetMode="External"/><Relationship Id="rId10" Type="http://schemas.openxmlformats.org/officeDocument/2006/relationships/image" Target="../media/image1.png"/><Relationship Id="rId11"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hyperlink" Target="http://www.bcps.org/offices/lis/models/slamdunks/onlinecruelty/activity.pdf" TargetMode="External"/></Relationships>
</file>

<file path=ppt/slides/_rels/slide2.xml.rels><?xml version="1.0" encoding="UTF-8" standalone="yes"?>
<Relationships xmlns="http://schemas.openxmlformats.org/package/2006/relationships"><Relationship Id="rId11" Type="http://schemas.openxmlformats.org/officeDocument/2006/relationships/slide" Target="slide2.xml"/><Relationship Id="rId12" Type="http://schemas.openxmlformats.org/officeDocument/2006/relationships/slide" Target="slide3.xml"/><Relationship Id="rId13" Type="http://schemas.openxmlformats.org/officeDocument/2006/relationships/slide" Target="slide6.xml"/><Relationship Id="rId14" Type="http://schemas.openxmlformats.org/officeDocument/2006/relationships/slide" Target="slide5.xml"/><Relationship Id="rId15" Type="http://schemas.openxmlformats.org/officeDocument/2006/relationships/slide" Target="slide4.xml"/><Relationship Id="rId16" Type="http://schemas.openxmlformats.org/officeDocument/2006/relationships/hyperlink" Target="https://www.youtube.com/watch?v=vmQ8nM7b6XQ" TargetMode="External"/><Relationship Id="rId1" Type="http://schemas.openxmlformats.org/officeDocument/2006/relationships/slideLayout" Target="../slideLayouts/slideLayout12.xml"/><Relationship Id="rId2" Type="http://schemas.openxmlformats.org/officeDocument/2006/relationships/hyperlink" Target="http://tinygaleurl.com/?jo8zbvm" TargetMode="External"/><Relationship Id="rId3" Type="http://schemas.openxmlformats.org/officeDocument/2006/relationships/hyperlink" Target="http://tinygaleurl.com/?wg015bn" TargetMode="External"/><Relationship Id="rId4" Type="http://schemas.openxmlformats.org/officeDocument/2006/relationships/hyperlink" Target="http://tinygaleurl.com/?69pe4xe" TargetMode="External"/><Relationship Id="rId5" Type="http://schemas.openxmlformats.org/officeDocument/2006/relationships/hyperlink" Target="http://www.nydailynews.com/news/national/phoebe-prince-south-hadley-high-school-new-girl-driven-suicide-teenage-cyber-bullies-article-1.165911" TargetMode="External"/><Relationship Id="rId6" Type="http://schemas.openxmlformats.org/officeDocument/2006/relationships/hyperlink" Target="http://www.dailymail.co.uk/news/article-2308395/Ask-fm-This-week-15-year-old-boy-killed-hounded-No-wonder-mothers-want-banned.html" TargetMode="External"/><Relationship Id="rId7" Type="http://schemas.openxmlformats.org/officeDocument/2006/relationships/hyperlink" Target="http://articles.chicagotribune.com/2014-03-11/news/chi-officials-push-for-antihate-app-on-teen-phones-to-combat-bullying-20140311_1_app-store-new-app-hate-speech" TargetMode="External"/><Relationship Id="rId8" Type="http://schemas.openxmlformats.org/officeDocument/2006/relationships/hyperlink" Target="http://www.deletecyberbullying.org/what-to-do-if-youre-a-victim/" TargetMode="External"/><Relationship Id="rId9" Type="http://schemas.openxmlformats.org/officeDocument/2006/relationships/hyperlink" Target="http://pando.com/2014/07/08/new-york-court-rules-that-cyberbullying-law-violates-first-amendment/" TargetMode="External"/><Relationship Id="rId10" Type="http://schemas.openxmlformats.org/officeDocument/2006/relationships/slide" Target="slide1.xml"/></Relationships>
</file>

<file path=ppt/slides/_rels/slide3.xml.rels><?xml version="1.0" encoding="UTF-8" standalone="yes"?>
<Relationships xmlns="http://schemas.openxmlformats.org/package/2006/relationships"><Relationship Id="rId11" Type="http://schemas.openxmlformats.org/officeDocument/2006/relationships/hyperlink" Target="https://www.commonsensemedia.org/videos/staceys-story-when-rumors-escalate" TargetMode="External"/><Relationship Id="rId12" Type="http://schemas.openxmlformats.org/officeDocument/2006/relationships/image" Target="../media/image3.png"/><Relationship Id="rId13" Type="http://schemas.openxmlformats.org/officeDocument/2006/relationships/hyperlink" Target="http://youtu.be/TpqCjN5WmDk" TargetMode="External"/><Relationship Id="rId1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hyperlink" Target="http://www.bcps.org/offices/lis/models/slamdunks/onlinecruelty/activity2.pdf" TargetMode="External"/><Relationship Id="rId3" Type="http://schemas.openxmlformats.org/officeDocument/2006/relationships/hyperlink" Target="http://www.readwritethink.org/files/resources/interactives/graphicmap/" TargetMode="External"/><Relationship Id="rId4" Type="http://schemas.openxmlformats.org/officeDocument/2006/relationships/hyperlink" Target="http://youtu.be/37_ncv79fLA" TargetMode="External"/><Relationship Id="rId5" Type="http://schemas.openxmlformats.org/officeDocument/2006/relationships/slide" Target="slide1.xml"/><Relationship Id="rId6" Type="http://schemas.openxmlformats.org/officeDocument/2006/relationships/slide" Target="slide2.xml"/><Relationship Id="rId7" Type="http://schemas.openxmlformats.org/officeDocument/2006/relationships/slide" Target="slide3.xml"/><Relationship Id="rId8" Type="http://schemas.openxmlformats.org/officeDocument/2006/relationships/slide" Target="slide6.xml"/><Relationship Id="rId9" Type="http://schemas.openxmlformats.org/officeDocument/2006/relationships/slide" Target="slide5.xml"/><Relationship Id="rId10"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xml"/><Relationship Id="rId5" Type="http://schemas.openxmlformats.org/officeDocument/2006/relationships/slide" Target="slide3.xml"/><Relationship Id="rId6" Type="http://schemas.openxmlformats.org/officeDocument/2006/relationships/slide" Target="slide6.xml"/><Relationship Id="rId7" Type="http://schemas.openxmlformats.org/officeDocument/2006/relationships/slide" Target="slide5.xml"/><Relationship Id="rId8" Type="http://schemas.openxmlformats.org/officeDocument/2006/relationships/slide" Target="slide4.xml"/><Relationship Id="rId9" Type="http://schemas.openxmlformats.org/officeDocument/2006/relationships/image" Target="../media/image5.png"/><Relationship Id="rId10" Type="http://schemas.openxmlformats.org/officeDocument/2006/relationships/hyperlink" Target="http://www.athinline.org/" TargetMode="External"/><Relationship Id="rId11"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hyperlink" Target="http://www.athinline.org/videos/61-librar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readwritethink.org/files/resources/interactives/letter_generator/" TargetMode="External"/><Relationship Id="rId4" Type="http://schemas.openxmlformats.org/officeDocument/2006/relationships/slide" Target="slide1.xml"/><Relationship Id="rId5" Type="http://schemas.openxmlformats.org/officeDocument/2006/relationships/slide" Target="slide2.xml"/><Relationship Id="rId6" Type="http://schemas.openxmlformats.org/officeDocument/2006/relationships/slide" Target="slide3.xml"/><Relationship Id="rId7" Type="http://schemas.openxmlformats.org/officeDocument/2006/relationships/slide" Target="slide6.xml"/><Relationship Id="rId8" Type="http://schemas.openxmlformats.org/officeDocument/2006/relationships/slide" Target="slide5.xml"/><Relationship Id="rId9" Type="http://schemas.openxmlformats.org/officeDocument/2006/relationships/slide" Target="slide4.xml"/><Relationship Id="rId10" Type="http://schemas.openxmlformats.org/officeDocument/2006/relationships/hyperlink" Target="http://www.youtube.com/watch?v=rUOpqd0rQSo" TargetMode="External"/><Relationship Id="rId11"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hyperlink" Target="http://www.people.com/people/article/0,,20635503,00.html" TargetMode="External"/></Relationships>
</file>

<file path=ppt/slides/_rels/slide6.xml.rels><?xml version="1.0" encoding="UTF-8" standalone="yes"?>
<Relationships xmlns="http://schemas.openxmlformats.org/package/2006/relationships"><Relationship Id="rId11" Type="http://schemas.openxmlformats.org/officeDocument/2006/relationships/slide" Target="slide2.xml"/><Relationship Id="rId12" Type="http://schemas.openxmlformats.org/officeDocument/2006/relationships/slide" Target="slide3.xml"/><Relationship Id="rId13" Type="http://schemas.openxmlformats.org/officeDocument/2006/relationships/slide" Target="slide6.xml"/><Relationship Id="rId14" Type="http://schemas.openxmlformats.org/officeDocument/2006/relationships/slide" Target="slide5.xml"/><Relationship Id="rId15" Type="http://schemas.openxmlformats.org/officeDocument/2006/relationships/slide" Target="slide4.xml"/><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intranet.bcps.org/apps/AIM/" TargetMode="External"/><Relationship Id="rId4" Type="http://schemas.openxmlformats.org/officeDocument/2006/relationships/hyperlink" Target="http://mdk12.org/instruction/curriculum/technology_literacy/vsc_technology_literacy_standards.pdf" TargetMode="External"/><Relationship Id="rId5" Type="http://schemas.openxmlformats.org/officeDocument/2006/relationships/hyperlink" Target="http://www.mdk12.org/instruction/commoncore/index.html" TargetMode="External"/><Relationship Id="rId6" Type="http://schemas.openxmlformats.org/officeDocument/2006/relationships/hyperlink" Target="http://www.ala.org/ala/mgrps/divs/aasl/guidelinesandstandards/learningstandards/AASL_LearningStandards.pdf" TargetMode="External"/><Relationship Id="rId7" Type="http://schemas.openxmlformats.org/officeDocument/2006/relationships/hyperlink" Target="http://www.iste.org/standards/standards-for-students" TargetMode="External"/><Relationship Id="rId8" Type="http://schemas.openxmlformats.org/officeDocument/2006/relationships/hyperlink" Target="http://www.bcps.org/offices/lis/models/slamdunks/onlinecruelty/9-12-unit1-turndownthedial.pdf" TargetMode="External"/><Relationship Id="rId9" Type="http://schemas.openxmlformats.org/officeDocument/2006/relationships/hyperlink" Target="http://www.bcps.org/offices/lis/models/slamdunks/onlinecruelty/9-12-unit3-takingperspectivesoncyberbullying.pdf" TargetMode="External"/><Relationship Id="rId10"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Grp="1" noChangeArrowheads="1"/>
          </p:cNvSpPr>
          <p:nvPr>
            <p:ph type="title"/>
          </p:nvPr>
        </p:nvSpPr>
        <p:spPr>
          <a:xfrm>
            <a:off x="182562" y="685800"/>
            <a:ext cx="3124200" cy="579438"/>
          </a:xfrm>
        </p:spPr>
        <p:txBody>
          <a:bodyPr/>
          <a:lstStyle/>
          <a:p>
            <a:pPr algn="l" eaLnBrk="1" fontAlgn="auto" hangingPunct="1">
              <a:spcBef>
                <a:spcPts val="0"/>
              </a:spcBef>
              <a:spcAft>
                <a:spcPts val="0"/>
              </a:spcAft>
              <a:defRPr/>
            </a:pPr>
            <a:r>
              <a:rPr sz="2800" dirty="0">
                <a:solidFill>
                  <a:schemeClr val="tx2">
                    <a:shade val="85000"/>
                    <a:satMod val="150000"/>
                  </a:schemeClr>
                </a:solidFill>
              </a:rPr>
              <a:t>1. </a:t>
            </a:r>
            <a:r>
              <a:rPr sz="2800" dirty="0" smtClean="0">
                <a:solidFill>
                  <a:schemeClr val="tx2">
                    <a:shade val="85000"/>
                    <a:satMod val="150000"/>
                  </a:schemeClr>
                </a:solidFill>
              </a:rPr>
              <a:t>Question</a:t>
            </a:r>
            <a:endParaRPr sz="2800" dirty="0">
              <a:solidFill>
                <a:schemeClr val="tx2">
                  <a:shade val="85000"/>
                  <a:satMod val="150000"/>
                </a:schemeClr>
              </a:solidFill>
            </a:endParaRPr>
          </a:p>
        </p:txBody>
      </p:sp>
      <p:sp>
        <p:nvSpPr>
          <p:cNvPr id="2058" name="Rectangle 10"/>
          <p:cNvSpPr>
            <a:spLocks noGrp="1" noChangeArrowheads="1"/>
          </p:cNvSpPr>
          <p:nvPr>
            <p:ph type="body" sz="half" idx="1"/>
          </p:nvPr>
        </p:nvSpPr>
        <p:spPr>
          <a:xfrm>
            <a:off x="182562" y="1371600"/>
            <a:ext cx="5638800" cy="4191000"/>
          </a:xfrm>
        </p:spPr>
        <p:txBody>
          <a:bodyPr>
            <a:normAutofit fontScale="85000" lnSpcReduction="20000"/>
          </a:bodyPr>
          <a:lstStyle/>
          <a:p>
            <a:pPr marL="0" indent="0">
              <a:lnSpc>
                <a:spcPct val="90000"/>
              </a:lnSpc>
              <a:buNone/>
              <a:defRPr/>
            </a:pPr>
            <a:r>
              <a:rPr lang="en-US" sz="2200" dirty="0" smtClean="0"/>
              <a:t>You’ve probably heard the old adage “sticks and stones may break my bones, but words can never hurt me.”  Do you believe this is true? </a:t>
            </a:r>
            <a:br>
              <a:rPr lang="en-US" sz="2200" dirty="0" smtClean="0"/>
            </a:br>
            <a:r>
              <a:rPr lang="en-US" sz="2200" dirty="0" smtClean="0"/>
              <a:t/>
            </a:r>
            <a:br>
              <a:rPr lang="en-US" sz="2200" dirty="0" smtClean="0"/>
            </a:br>
            <a:r>
              <a:rPr lang="en-US" sz="2200" dirty="0" smtClean="0"/>
              <a:t>Watch the clips from the TV show  </a:t>
            </a:r>
            <a:r>
              <a:rPr lang="en-US" sz="2200" i="1" dirty="0" smtClean="0"/>
              <a:t>Friday Night </a:t>
            </a:r>
            <a:r>
              <a:rPr lang="en-US" sz="2200" dirty="0" smtClean="0"/>
              <a:t>Lights, showing the characters’ different perspectives and reactions to online cruelty or </a:t>
            </a:r>
            <a:r>
              <a:rPr lang="en-US" sz="2200" i="1" dirty="0" err="1" smtClean="0"/>
              <a:t>cyberbullying</a:t>
            </a:r>
            <a:r>
              <a:rPr lang="en-US" sz="2200" i="1" dirty="0" smtClean="0"/>
              <a:t>. </a:t>
            </a:r>
            <a:r>
              <a:rPr lang="en-US" sz="2200" dirty="0" smtClean="0"/>
              <a:t>The clips feature a character named </a:t>
            </a:r>
            <a:r>
              <a:rPr lang="en-US" sz="2200" dirty="0" err="1" smtClean="0"/>
              <a:t>Lyla</a:t>
            </a:r>
            <a:r>
              <a:rPr lang="en-US" sz="2200" dirty="0" smtClean="0"/>
              <a:t>, who says she would let people say whatever they wanted about her and just “tough it out. “ </a:t>
            </a:r>
          </a:p>
          <a:p>
            <a:pPr marL="0" indent="0">
              <a:lnSpc>
                <a:spcPct val="90000"/>
              </a:lnSpc>
              <a:buNone/>
              <a:defRPr/>
            </a:pPr>
            <a:endParaRPr lang="en-US" sz="2200" dirty="0" smtClean="0"/>
          </a:p>
          <a:p>
            <a:pPr marL="214313" lvl="1" indent="0">
              <a:lnSpc>
                <a:spcPct val="90000"/>
              </a:lnSpc>
              <a:buNone/>
              <a:defRPr/>
            </a:pPr>
            <a:r>
              <a:rPr lang="en-US" dirty="0" smtClean="0"/>
              <a:t>Do you agree with </a:t>
            </a:r>
            <a:r>
              <a:rPr lang="en-US" dirty="0" err="1" smtClean="0"/>
              <a:t>Lyla’s</a:t>
            </a:r>
            <a:r>
              <a:rPr lang="en-US" dirty="0" smtClean="0"/>
              <a:t> choice?  </a:t>
            </a:r>
            <a:br>
              <a:rPr lang="en-US" dirty="0" smtClean="0"/>
            </a:br>
            <a:r>
              <a:rPr lang="en-US" dirty="0" smtClean="0"/>
              <a:t>How did  “toughing it out” affect her? </a:t>
            </a:r>
            <a:br>
              <a:rPr lang="en-US" dirty="0" smtClean="0"/>
            </a:br>
            <a:r>
              <a:rPr lang="en-US" dirty="0" smtClean="0">
                <a:hlinkClick r:id="rId2"/>
              </a:rPr>
              <a:t>What roles did other people around her play?</a:t>
            </a:r>
            <a:r>
              <a:rPr lang="en-US" dirty="0" smtClean="0"/>
              <a:t> </a:t>
            </a:r>
            <a:br>
              <a:rPr lang="en-US" dirty="0" smtClean="0"/>
            </a:br>
            <a:r>
              <a:rPr lang="en-US" dirty="0" smtClean="0"/>
              <a:t>How could they have acted differently?</a:t>
            </a:r>
          </a:p>
          <a:p>
            <a:pPr marL="0" indent="0">
              <a:lnSpc>
                <a:spcPct val="90000"/>
              </a:lnSpc>
              <a:buFontTx/>
              <a:buNone/>
              <a:defRPr/>
            </a:pPr>
            <a:endParaRPr lang="en-US" sz="2200" dirty="0" smtClean="0"/>
          </a:p>
          <a:p>
            <a:pPr marL="0" indent="0">
              <a:lnSpc>
                <a:spcPct val="90000"/>
              </a:lnSpc>
              <a:buFontTx/>
              <a:buNone/>
              <a:defRPr/>
            </a:pPr>
            <a:r>
              <a:rPr lang="en-US" sz="2200" dirty="0" smtClean="0"/>
              <a:t>In this Slam Dunk, you will examine the issues of online cruelty and hate speech to answer the </a:t>
            </a:r>
            <a:br>
              <a:rPr lang="en-US" sz="2200" dirty="0" smtClean="0"/>
            </a:br>
            <a:r>
              <a:rPr lang="en-US" sz="2200" dirty="0" smtClean="0"/>
              <a:t>Essential Question:</a:t>
            </a:r>
            <a:endParaRPr lang="en-US" sz="2200" dirty="0"/>
          </a:p>
          <a:p>
            <a:pPr marL="0" indent="457200">
              <a:lnSpc>
                <a:spcPct val="90000"/>
              </a:lnSpc>
              <a:buFontTx/>
              <a:buNone/>
              <a:defRPr/>
            </a:pPr>
            <a:endParaRPr lang="en-US" sz="2000" dirty="0"/>
          </a:p>
        </p:txBody>
      </p:sp>
      <p:sp>
        <p:nvSpPr>
          <p:cNvPr id="2060" name="Rectangle 12"/>
          <p:cNvSpPr>
            <a:spLocks noChangeArrowheads="1"/>
          </p:cNvSpPr>
          <p:nvPr/>
        </p:nvSpPr>
        <p:spPr bwMode="auto">
          <a:xfrm>
            <a:off x="754062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FFFFFF"/>
                  </a:outerShdw>
                </a:effectLst>
                <a:hlinkClick r:id="rId3" action="ppaction://hlinksldjump"/>
              </a:rPr>
              <a:t>1</a:t>
            </a:r>
            <a:endParaRPr lang="en-US" sz="2000" b="1" dirty="0">
              <a:effectLst>
                <a:outerShdw blurRad="38100" dist="38100" dir="2700000" algn="tl">
                  <a:srgbClr val="FFFFFF"/>
                </a:outerShdw>
              </a:effectLst>
            </a:endParaRPr>
          </a:p>
        </p:txBody>
      </p:sp>
      <p:sp>
        <p:nvSpPr>
          <p:cNvPr id="2061" name="Rectangle 13"/>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4" action="ppaction://hlinksldjump"/>
              </a:rPr>
              <a:t>2</a:t>
            </a:r>
            <a:endParaRPr lang="en-US" sz="2000" b="1" dirty="0">
              <a:effectLst>
                <a:outerShdw blurRad="38100" dist="38100" dir="2700000" algn="tl">
                  <a:srgbClr val="C0C0C0"/>
                </a:outerShdw>
              </a:effectLst>
            </a:endParaRPr>
          </a:p>
        </p:txBody>
      </p:sp>
      <p:sp>
        <p:nvSpPr>
          <p:cNvPr id="2062" name="Rectangle 14"/>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5" action="ppaction://hlinksldjump"/>
              </a:rPr>
              <a:t>3</a:t>
            </a:r>
            <a:endParaRPr lang="en-US" sz="2000" b="1" dirty="0">
              <a:effectLst>
                <a:outerShdw blurRad="38100" dist="38100" dir="2700000" algn="tl">
                  <a:srgbClr val="C0C0C0"/>
                </a:outerShdw>
              </a:effectLst>
            </a:endParaRPr>
          </a:p>
        </p:txBody>
      </p:sp>
      <p:sp>
        <p:nvSpPr>
          <p:cNvPr id="2063" name="Rectangle 15"/>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6" action="ppaction://hlinksldjump"/>
              </a:rPr>
              <a:t>6</a:t>
            </a:r>
            <a:endParaRPr lang="en-US" sz="2000" b="1" dirty="0">
              <a:effectLst>
                <a:outerShdw blurRad="38100" dist="38100" dir="2700000" algn="tl">
                  <a:srgbClr val="C0C0C0"/>
                </a:outerShdw>
              </a:effectLst>
            </a:endParaRPr>
          </a:p>
        </p:txBody>
      </p:sp>
      <p:sp>
        <p:nvSpPr>
          <p:cNvPr id="2064" name="Rectangle 16"/>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7" action="ppaction://hlinksldjump"/>
              </a:rPr>
              <a:t>5</a:t>
            </a:r>
            <a:endParaRPr lang="en-US" sz="2000" b="1" dirty="0">
              <a:effectLst>
                <a:outerShdw blurRad="38100" dist="38100" dir="2700000" algn="tl">
                  <a:srgbClr val="C0C0C0"/>
                </a:outerShdw>
              </a:effectLst>
            </a:endParaRPr>
          </a:p>
        </p:txBody>
      </p:sp>
      <p:sp>
        <p:nvSpPr>
          <p:cNvPr id="2065" name="Rectangle 17"/>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8" action="ppaction://hlinksldjump"/>
              </a:rPr>
              <a:t>4</a:t>
            </a:r>
            <a:endParaRPr lang="en-US" sz="2000" b="1" dirty="0">
              <a:effectLst>
                <a:outerShdw blurRad="38100" dist="38100" dir="2700000" algn="tl">
                  <a:srgbClr val="C0C0C0"/>
                </a:outerShdw>
              </a:effectLst>
            </a:endParaRPr>
          </a:p>
        </p:txBody>
      </p:sp>
      <p:sp>
        <p:nvSpPr>
          <p:cNvPr id="2066" name="AutoShape 18"/>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 action="ppaction://hlinkshowjump?jump=nextslide"/>
              </a:rPr>
              <a:t>Next</a:t>
            </a:r>
            <a:endParaRPr lang="en-US" sz="2000" b="1" dirty="0">
              <a:effectLst>
                <a:outerShdw blurRad="38100" dist="38100" dir="2700000" algn="tl">
                  <a:srgbClr val="C0C0C0"/>
                </a:outerShdw>
              </a:effectLst>
            </a:endParaRPr>
          </a:p>
        </p:txBody>
      </p:sp>
      <p:sp>
        <p:nvSpPr>
          <p:cNvPr id="36" name="Rectangle 35"/>
          <p:cNvSpPr/>
          <p:nvPr/>
        </p:nvSpPr>
        <p:spPr>
          <a:xfrm>
            <a:off x="411162" y="5791200"/>
            <a:ext cx="9448800" cy="830997"/>
          </a:xfrm>
          <a:prstGeom prst="rect">
            <a:avLst/>
          </a:prstGeom>
          <a:solidFill>
            <a:schemeClr val="accent6">
              <a:lumMod val="75000"/>
            </a:schemeClr>
          </a:solidFill>
          <a:effectLst>
            <a:outerShdw blurRad="63500" sx="102000" sy="102000" algn="ctr" rotWithShape="0">
              <a:prstClr val="black">
                <a:alpha val="40000"/>
              </a:prstClr>
            </a:outerShdw>
            <a:reflection blurRad="6350" stA="50000" endA="300" endPos="38500" dist="50800" dir="5400000" sy="-100000" algn="bl" rotWithShape="0"/>
          </a:effectLst>
        </p:spPr>
        <p:style>
          <a:lnRef idx="1">
            <a:schemeClr val="accent6"/>
          </a:lnRef>
          <a:fillRef idx="3">
            <a:schemeClr val="accent6"/>
          </a:fillRef>
          <a:effectRef idx="2">
            <a:schemeClr val="accent6"/>
          </a:effectRef>
          <a:fontRef idx="minor">
            <a:schemeClr val="lt1"/>
          </a:fontRef>
        </p:style>
        <p:txBody>
          <a:bodyPr wrap="square">
            <a:spAutoFit/>
          </a:bodyPr>
          <a:lstStyle/>
          <a:p>
            <a:pPr>
              <a:defRPr/>
            </a:pPr>
            <a:r>
              <a:rPr lang="en-US" sz="2400" dirty="0"/>
              <a:t>How </a:t>
            </a:r>
            <a:r>
              <a:rPr lang="en-US" sz="2400" dirty="0" smtClean="0"/>
              <a:t>does </a:t>
            </a:r>
            <a:r>
              <a:rPr lang="en-US" sz="2400" dirty="0"/>
              <a:t>online </a:t>
            </a:r>
            <a:r>
              <a:rPr lang="en-US" sz="2400" dirty="0" smtClean="0"/>
              <a:t>cruelty and </a:t>
            </a:r>
            <a:r>
              <a:rPr lang="en-US" sz="2400" dirty="0" err="1" smtClean="0"/>
              <a:t>cyberbullying</a:t>
            </a:r>
            <a:r>
              <a:rPr lang="en-US" sz="2400" dirty="0" smtClean="0"/>
              <a:t> affect the people involved, and how can we respond?</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Rectangle 9"/>
          <p:cNvSpPr txBox="1">
            <a:spLocks noChangeArrowheads="1"/>
          </p:cNvSpPr>
          <p:nvPr/>
        </p:nvSpPr>
        <p:spPr>
          <a:xfrm>
            <a:off x="182562" y="152400"/>
            <a:ext cx="6751638" cy="609600"/>
          </a:xfrm>
          <a:prstGeom prst="rect">
            <a:avLst/>
          </a:prstGeom>
        </p:spPr>
        <p:txBody>
          <a:bodyPr anchor="b">
            <a:noAutofit/>
            <a:scene3d>
              <a:camera prst="orthographicFront"/>
              <a:lightRig rig="soft" dir="t">
                <a:rot lat="0" lon="0" rev="2100000"/>
              </a:lightRig>
            </a:scene3d>
            <a:sp3d prstMaterial="matte">
              <a:bevelT w="38100" h="38100"/>
            </a:sp3d>
          </a:bodyPr>
          <a:lstStyle/>
          <a:p>
            <a:pPr fontAlgn="auto">
              <a:spcBef>
                <a:spcPts val="0"/>
              </a:spcBef>
              <a:spcAft>
                <a:spcPts val="0"/>
              </a:spcAft>
              <a:defRPr/>
            </a:pPr>
            <a:r>
              <a:rPr lang="en-US" sz="3600" b="1" dirty="0" smtClean="0">
                <a:solidFill>
                  <a:schemeClr val="accent6">
                    <a:lumMod val="20000"/>
                    <a:lumOff val="80000"/>
                  </a:schemeClr>
                </a:solidFill>
                <a:effectLst>
                  <a:outerShdw blurRad="38100" dist="38100" dir="2700000" algn="tl">
                    <a:srgbClr val="000000">
                      <a:alpha val="43137"/>
                    </a:srgbClr>
                  </a:outerShdw>
                </a:effectLst>
                <a:latin typeface="Candara" pitchFamily="34" charset="0"/>
                <a:ea typeface="+mj-lt"/>
                <a:cs typeface="+mj-lt"/>
              </a:rPr>
              <a:t>Online Cruelty &amp; Cyberbullying</a:t>
            </a:r>
            <a:endParaRPr lang="en-US" sz="3600" b="1" dirty="0">
              <a:solidFill>
                <a:schemeClr val="accent6">
                  <a:lumMod val="20000"/>
                  <a:lumOff val="80000"/>
                </a:schemeClr>
              </a:solidFill>
              <a:effectLst>
                <a:outerShdw blurRad="38100" dist="38100" dir="2700000" algn="tl">
                  <a:srgbClr val="000000">
                    <a:alpha val="43137"/>
                  </a:srgbClr>
                </a:outerShdw>
              </a:effectLst>
              <a:latin typeface="Candara" pitchFamily="34" charset="0"/>
              <a:ea typeface="+mj-lt"/>
              <a:cs typeface="+mj-lt"/>
            </a:endParaRPr>
          </a:p>
        </p:txBody>
      </p:sp>
      <p:sp>
        <p:nvSpPr>
          <p:cNvPr id="14" name="TextBox 13"/>
          <p:cNvSpPr txBox="1"/>
          <p:nvPr/>
        </p:nvSpPr>
        <p:spPr>
          <a:xfrm>
            <a:off x="7421562" y="4800600"/>
            <a:ext cx="2209800" cy="276999"/>
          </a:xfrm>
          <a:prstGeom prst="rect">
            <a:avLst/>
          </a:prstGeom>
          <a:noFill/>
        </p:spPr>
        <p:txBody>
          <a:bodyPr wrap="square" rtlCol="0">
            <a:spAutoFit/>
          </a:bodyPr>
          <a:lstStyle/>
          <a:p>
            <a:r>
              <a:rPr lang="en-US" sz="1200" dirty="0" smtClean="0">
                <a:latin typeface="Candara" pitchFamily="34" charset="0"/>
              </a:rPr>
              <a:t>Images:  Common Sense Media</a:t>
            </a:r>
            <a:endParaRPr lang="en-US" sz="1200" dirty="0">
              <a:latin typeface="Candara" pitchFamily="34" charset="0"/>
            </a:endParaRPr>
          </a:p>
        </p:txBody>
      </p:sp>
      <p:pic>
        <p:nvPicPr>
          <p:cNvPr id="2050" name="Picture 2">
            <a:hlinkClick r:id="rId9"/>
          </p:cNvPr>
          <p:cNvPicPr>
            <a:picLocks noChangeAspect="1" noChangeArrowheads="1"/>
          </p:cNvPicPr>
          <p:nvPr/>
        </p:nvPicPr>
        <p:blipFill>
          <a:blip r:embed="rId10" cstate="print"/>
          <a:srcRect/>
          <a:stretch>
            <a:fillRect/>
          </a:stretch>
        </p:blipFill>
        <p:spPr bwMode="auto">
          <a:xfrm>
            <a:off x="5897562" y="1676400"/>
            <a:ext cx="5234049" cy="3124200"/>
          </a:xfrm>
          <a:prstGeom prst="rect">
            <a:avLst/>
          </a:prstGeom>
          <a:noFill/>
          <a:ln w="9525">
            <a:noFill/>
            <a:miter lim="800000"/>
            <a:headEnd/>
            <a:tailEnd/>
          </a:ln>
        </p:spPr>
      </p:pic>
      <p:pic>
        <p:nvPicPr>
          <p:cNvPr id="2051" name="Picture 3"/>
          <p:cNvPicPr>
            <a:picLocks noChangeAspect="1" noChangeArrowheads="1"/>
          </p:cNvPicPr>
          <p:nvPr/>
        </p:nvPicPr>
        <p:blipFill>
          <a:blip r:embed="rId11" cstate="print"/>
          <a:srcRect/>
          <a:stretch>
            <a:fillRect/>
          </a:stretch>
        </p:blipFill>
        <p:spPr bwMode="auto">
          <a:xfrm>
            <a:off x="9631362" y="1295400"/>
            <a:ext cx="2487167" cy="4267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34962" y="228600"/>
            <a:ext cx="4267200" cy="533400"/>
          </a:xfrm>
        </p:spPr>
        <p:txBody>
          <a:bodyPr>
            <a:noAutofit/>
          </a:bodyPr>
          <a:lstStyle/>
          <a:p>
            <a:pPr algn="l" eaLnBrk="1" fontAlgn="auto" hangingPunct="1">
              <a:spcBef>
                <a:spcPts val="0"/>
              </a:spcBef>
              <a:spcAft>
                <a:spcPts val="0"/>
              </a:spcAft>
              <a:defRPr/>
            </a:pPr>
            <a:r>
              <a:rPr sz="2800" dirty="0">
                <a:solidFill>
                  <a:schemeClr val="tx2">
                    <a:shade val="85000"/>
                    <a:satMod val="150000"/>
                  </a:schemeClr>
                </a:solidFill>
              </a:rPr>
              <a:t>2. Information Sources</a:t>
            </a:r>
          </a:p>
        </p:txBody>
      </p:sp>
      <p:sp>
        <p:nvSpPr>
          <p:cNvPr id="4099" name="Rectangle 4"/>
          <p:cNvSpPr>
            <a:spLocks noGrp="1" noChangeArrowheads="1"/>
          </p:cNvSpPr>
          <p:nvPr>
            <p:ph type="body" sz="half" idx="1"/>
          </p:nvPr>
        </p:nvSpPr>
        <p:spPr>
          <a:xfrm>
            <a:off x="258762" y="762000"/>
            <a:ext cx="6248400" cy="6096000"/>
          </a:xfrm>
          <a:solidFill>
            <a:schemeClr val="bg2"/>
          </a:solidFill>
        </p:spPr>
        <p:txBody>
          <a:bodyPr/>
          <a:lstStyle/>
          <a:p>
            <a:pPr marL="0" indent="0">
              <a:lnSpc>
                <a:spcPct val="90000"/>
              </a:lnSpc>
              <a:buFontTx/>
              <a:buNone/>
            </a:pPr>
            <a:r>
              <a:rPr lang="en-US" sz="2000" dirty="0" smtClean="0"/>
              <a:t>Review these resources about online cruelty, including </a:t>
            </a:r>
            <a:r>
              <a:rPr lang="en-US" sz="2000" dirty="0" err="1" smtClean="0"/>
              <a:t>cyberbullying</a:t>
            </a:r>
            <a:r>
              <a:rPr lang="en-US" sz="2000" dirty="0" smtClean="0"/>
              <a:t> and hate speech.  Use a digital or non-digital note-taking tool of your choice to gather and summarize main ideas and important details relevant to the Essential Question: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0" indent="0">
              <a:lnSpc>
                <a:spcPct val="90000"/>
              </a:lnSpc>
              <a:buNone/>
            </a:pPr>
            <a:endParaRPr lang="en-US" sz="2000" dirty="0" smtClean="0"/>
          </a:p>
          <a:p>
            <a:pPr indent="-342900">
              <a:lnSpc>
                <a:spcPct val="90000"/>
              </a:lnSpc>
            </a:pPr>
            <a:r>
              <a:rPr lang="en-US" sz="2000" dirty="0" smtClean="0">
                <a:hlinkClick r:id="rId2"/>
              </a:rPr>
              <a:t>Cyberbullying Statistics</a:t>
            </a:r>
            <a:endParaRPr lang="en-US" sz="2000" dirty="0"/>
          </a:p>
          <a:p>
            <a:pPr indent="-342900">
              <a:lnSpc>
                <a:spcPct val="90000"/>
              </a:lnSpc>
            </a:pPr>
            <a:r>
              <a:rPr lang="en-US" sz="2000" dirty="0" smtClean="0">
                <a:hlinkClick r:id="rId3"/>
              </a:rPr>
              <a:t>Frequency of Bullying Statistics</a:t>
            </a:r>
            <a:endParaRPr lang="en-US" sz="2000" dirty="0" smtClean="0"/>
          </a:p>
          <a:p>
            <a:pPr indent="-342900">
              <a:lnSpc>
                <a:spcPct val="90000"/>
              </a:lnSpc>
            </a:pPr>
            <a:r>
              <a:rPr lang="en-US" sz="2000" dirty="0" smtClean="0">
                <a:hlinkClick r:id="rId4"/>
              </a:rPr>
              <a:t>What is Cyberbullying?</a:t>
            </a:r>
            <a:endParaRPr lang="en-US" sz="2000" dirty="0" smtClean="0"/>
          </a:p>
          <a:p>
            <a:pPr indent="-342900">
              <a:lnSpc>
                <a:spcPct val="90000"/>
              </a:lnSpc>
            </a:pPr>
            <a:r>
              <a:rPr lang="en-US" sz="2000" dirty="0" smtClean="0">
                <a:hlinkClick r:id="rId5"/>
              </a:rPr>
              <a:t>Phoebe Prince’s Story</a:t>
            </a:r>
            <a:endParaRPr lang="en-US" sz="2000" dirty="0" smtClean="0"/>
          </a:p>
          <a:p>
            <a:pPr indent="-342900">
              <a:lnSpc>
                <a:spcPct val="90000"/>
              </a:lnSpc>
            </a:pPr>
            <a:r>
              <a:rPr lang="en-US" sz="2000" dirty="0" smtClean="0">
                <a:hlinkClick r:id="rId6"/>
              </a:rPr>
              <a:t>The Controversy Over Ask.fm</a:t>
            </a:r>
            <a:endParaRPr lang="en-US" sz="2000" dirty="0" smtClean="0"/>
          </a:p>
          <a:p>
            <a:pPr indent="-342900">
              <a:lnSpc>
                <a:spcPct val="90000"/>
              </a:lnSpc>
            </a:pPr>
            <a:r>
              <a:rPr lang="en-US" sz="2000" dirty="0" smtClean="0">
                <a:hlinkClick r:id="rId7"/>
              </a:rPr>
              <a:t>Combat Hate Speech: There’s an App for That</a:t>
            </a:r>
            <a:endParaRPr lang="en-US" sz="2000" dirty="0" smtClean="0"/>
          </a:p>
          <a:p>
            <a:pPr indent="-342900">
              <a:lnSpc>
                <a:spcPct val="90000"/>
              </a:lnSpc>
            </a:pPr>
            <a:r>
              <a:rPr lang="en-US" sz="2000" dirty="0" smtClean="0">
                <a:hlinkClick r:id="rId8"/>
              </a:rPr>
              <a:t>If You’re </a:t>
            </a:r>
            <a:r>
              <a:rPr lang="en-US" sz="2000" smtClean="0">
                <a:hlinkClick r:id="rId8"/>
              </a:rPr>
              <a:t>a Victim</a:t>
            </a:r>
            <a:endParaRPr lang="en-US" sz="2000" dirty="0" smtClean="0"/>
          </a:p>
          <a:p>
            <a:pPr indent="-342900">
              <a:lnSpc>
                <a:spcPct val="90000"/>
              </a:lnSpc>
            </a:pPr>
            <a:r>
              <a:rPr lang="en-US" sz="2000" dirty="0" smtClean="0">
                <a:hlinkClick r:id="rId9"/>
              </a:rPr>
              <a:t>NY Cyberbullying Law Violate First Amendment</a:t>
            </a:r>
            <a:endParaRPr lang="en-US" sz="2000" dirty="0" smtClean="0"/>
          </a:p>
        </p:txBody>
      </p:sp>
      <p:sp>
        <p:nvSpPr>
          <p:cNvPr id="6157" name="Rectangle 13"/>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0" action="ppaction://hlinksldjump"/>
              </a:rPr>
              <a:t>1</a:t>
            </a:r>
            <a:endParaRPr lang="en-US" sz="2000" b="1" dirty="0">
              <a:effectLst>
                <a:outerShdw blurRad="38100" dist="38100" dir="2700000" algn="tl">
                  <a:srgbClr val="C0C0C0"/>
                </a:outerShdw>
              </a:effectLst>
            </a:endParaRPr>
          </a:p>
        </p:txBody>
      </p:sp>
      <p:sp>
        <p:nvSpPr>
          <p:cNvPr id="6158" name="Rectangle 14"/>
          <p:cNvSpPr>
            <a:spLocks noChangeArrowheads="1"/>
          </p:cNvSpPr>
          <p:nvPr/>
        </p:nvSpPr>
        <p:spPr bwMode="auto">
          <a:xfrm>
            <a:off x="8153400"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FFFFFF"/>
                  </a:outerShdw>
                </a:effectLst>
                <a:hlinkClick r:id="rId11" action="ppaction://hlinksldjump"/>
              </a:rPr>
              <a:t>2</a:t>
            </a:r>
            <a:endParaRPr lang="en-US" sz="2000" b="1" dirty="0">
              <a:effectLst>
                <a:outerShdw blurRad="38100" dist="38100" dir="2700000" algn="tl">
                  <a:srgbClr val="FFFFFF"/>
                </a:outerShdw>
              </a:effectLst>
            </a:endParaRPr>
          </a:p>
        </p:txBody>
      </p:sp>
      <p:sp>
        <p:nvSpPr>
          <p:cNvPr id="6159" name="Rectangle 15"/>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2" action="ppaction://hlinksldjump"/>
              </a:rPr>
              <a:t>3</a:t>
            </a:r>
            <a:endParaRPr lang="en-US" sz="2000" b="1" dirty="0">
              <a:effectLst>
                <a:outerShdw blurRad="38100" dist="38100" dir="2700000" algn="tl">
                  <a:srgbClr val="C0C0C0"/>
                </a:outerShdw>
              </a:effectLst>
            </a:endParaRPr>
          </a:p>
        </p:txBody>
      </p:sp>
      <p:sp>
        <p:nvSpPr>
          <p:cNvPr id="6160" name="Rectangle 16"/>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3" action="ppaction://hlinksldjump"/>
              </a:rPr>
              <a:t>6</a:t>
            </a:r>
            <a:endParaRPr lang="en-US" sz="2000" b="1" dirty="0">
              <a:effectLst>
                <a:outerShdw blurRad="38100" dist="38100" dir="2700000" algn="tl">
                  <a:srgbClr val="C0C0C0"/>
                </a:outerShdw>
              </a:effectLst>
            </a:endParaRPr>
          </a:p>
        </p:txBody>
      </p:sp>
      <p:sp>
        <p:nvSpPr>
          <p:cNvPr id="6161" name="Rectangle 17"/>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4" action="ppaction://hlinksldjump"/>
              </a:rPr>
              <a:t>5</a:t>
            </a:r>
            <a:endParaRPr lang="en-US" sz="2000" b="1" dirty="0">
              <a:effectLst>
                <a:outerShdw blurRad="38100" dist="38100" dir="2700000" algn="tl">
                  <a:srgbClr val="C0C0C0"/>
                </a:outerShdw>
              </a:effectLst>
            </a:endParaRPr>
          </a:p>
        </p:txBody>
      </p:sp>
      <p:sp>
        <p:nvSpPr>
          <p:cNvPr id="6162" name="Rectangle 18"/>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5" action="ppaction://hlinksldjump"/>
              </a:rPr>
              <a:t>4</a:t>
            </a:r>
            <a:endParaRPr lang="en-US" sz="2000" b="1" dirty="0">
              <a:effectLst>
                <a:outerShdw blurRad="38100" dist="38100" dir="2700000" algn="tl">
                  <a:srgbClr val="C0C0C0"/>
                </a:outerShdw>
              </a:effectLst>
            </a:endParaRPr>
          </a:p>
        </p:txBody>
      </p:sp>
      <p:sp>
        <p:nvSpPr>
          <p:cNvPr id="6163" name="AutoShape 19"/>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 action="ppaction://hlinkshowjump?jump=nextslide"/>
              </a:rPr>
              <a:t>Next</a:t>
            </a:r>
            <a:endParaRPr lang="en-US" sz="2000" b="1" dirty="0">
              <a:effectLst>
                <a:outerShdw blurRad="38100" dist="38100" dir="2700000" algn="tl">
                  <a:srgbClr val="C0C0C0"/>
                </a:outerShdw>
              </a:effectLst>
            </a:endParaRPr>
          </a:p>
        </p:txBody>
      </p:sp>
      <p:sp>
        <p:nvSpPr>
          <p:cNvPr id="13" name="TextBox 12"/>
          <p:cNvSpPr txBox="1"/>
          <p:nvPr/>
        </p:nvSpPr>
        <p:spPr>
          <a:xfrm>
            <a:off x="7116762" y="2895600"/>
            <a:ext cx="4267200" cy="584776"/>
          </a:xfrm>
          <a:prstGeom prst="rect">
            <a:avLst/>
          </a:prstGeom>
          <a:noFill/>
        </p:spPr>
        <p:txBody>
          <a:bodyPr wrap="square" rtlCol="0">
            <a:spAutoFit/>
          </a:bodyPr>
          <a:lstStyle/>
          <a:p>
            <a:r>
              <a:rPr lang="en-US" sz="1600" dirty="0" smtClean="0">
                <a:latin typeface="Candara" pitchFamily="34" charset="0"/>
              </a:rPr>
              <a:t>Click this link to watch the </a:t>
            </a:r>
            <a:r>
              <a:rPr lang="en-US" sz="1600" dirty="0" err="1" smtClean="0">
                <a:latin typeface="Candara" pitchFamily="34" charset="0"/>
              </a:rPr>
              <a:t>youtube</a:t>
            </a:r>
            <a:r>
              <a:rPr lang="en-US" sz="1600" dirty="0" smtClean="0">
                <a:latin typeface="Candara" pitchFamily="34" charset="0"/>
              </a:rPr>
              <a:t> video:</a:t>
            </a:r>
          </a:p>
          <a:p>
            <a:r>
              <a:rPr lang="en-US" sz="1600" dirty="0" smtClean="0">
                <a:latin typeface="Candara" pitchFamily="34" charset="0"/>
              </a:rPr>
              <a:t>“</a:t>
            </a:r>
            <a:r>
              <a:rPr lang="en-US" sz="1600" dirty="0" smtClean="0">
                <a:latin typeface="Candara" pitchFamily="34" charset="0"/>
              </a:rPr>
              <a:t>Cyber Bullying Virus” </a:t>
            </a:r>
          </a:p>
        </p:txBody>
      </p:sp>
      <p:sp>
        <p:nvSpPr>
          <p:cNvPr id="14" name="Rectangle 13"/>
          <p:cNvSpPr/>
          <p:nvPr/>
        </p:nvSpPr>
        <p:spPr>
          <a:xfrm>
            <a:off x="487362" y="2362200"/>
            <a:ext cx="5715000" cy="707886"/>
          </a:xfrm>
          <a:prstGeom prst="rect">
            <a:avLst/>
          </a:prstGeom>
          <a:solidFill>
            <a:schemeClr val="accent6">
              <a:lumMod val="75000"/>
            </a:schemeClr>
          </a:solidFill>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a:spAutoFit/>
          </a:bodyPr>
          <a:lstStyle/>
          <a:p>
            <a:pPr>
              <a:defRPr/>
            </a:pPr>
            <a:r>
              <a:rPr lang="en-US" sz="2000" dirty="0"/>
              <a:t>How does online </a:t>
            </a:r>
            <a:r>
              <a:rPr lang="en-US" sz="2000" dirty="0" smtClean="0"/>
              <a:t>cruelty and </a:t>
            </a:r>
            <a:r>
              <a:rPr lang="en-US" sz="2000" dirty="0" err="1" smtClean="0"/>
              <a:t>cyberbullying</a:t>
            </a:r>
            <a:r>
              <a:rPr lang="en-US" sz="2000" dirty="0" smtClean="0"/>
              <a:t> affect the people involved, and how can we respond?</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Content Placeholder 3"/>
          <p:cNvSpPr>
            <a:spLocks noGrp="1"/>
          </p:cNvSpPr>
          <p:nvPr>
            <p:ph sz="half" idx="2"/>
          </p:nvPr>
        </p:nvSpPr>
        <p:spPr>
          <a:xfrm>
            <a:off x="6659562" y="1600200"/>
            <a:ext cx="5411444" cy="4525963"/>
          </a:xfrm>
        </p:spPr>
        <p:txBody>
          <a:bodyPr/>
          <a:lstStyle/>
          <a:p>
            <a:pPr marL="0" indent="0">
              <a:buNone/>
            </a:pPr>
            <a:endParaRPr lang="en-US" dirty="0" smtClean="0"/>
          </a:p>
          <a:p>
            <a:r>
              <a:rPr lang="en-US" dirty="0" smtClean="0">
                <a:hlinkClick r:id="rId16"/>
              </a:rPr>
              <a:t>Cyber Bullying Virus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8762" y="152400"/>
            <a:ext cx="4370546" cy="639762"/>
          </a:xfrm>
        </p:spPr>
        <p:txBody>
          <a:bodyPr>
            <a:noAutofit/>
          </a:bodyPr>
          <a:lstStyle/>
          <a:p>
            <a:pPr algn="l" eaLnBrk="1" fontAlgn="auto" hangingPunct="1">
              <a:spcBef>
                <a:spcPts val="0"/>
              </a:spcBef>
              <a:spcAft>
                <a:spcPts val="0"/>
              </a:spcAft>
              <a:defRPr/>
            </a:pPr>
            <a:r>
              <a:rPr sz="2800" dirty="0">
                <a:solidFill>
                  <a:schemeClr val="tx2">
                    <a:shade val="85000"/>
                    <a:satMod val="150000"/>
                  </a:schemeClr>
                </a:solidFill>
              </a:rPr>
              <a:t>3. </a:t>
            </a:r>
            <a:r>
              <a:rPr sz="2800" dirty="0" smtClean="0">
                <a:solidFill>
                  <a:schemeClr val="tx2">
                    <a:shade val="85000"/>
                    <a:satMod val="150000"/>
                  </a:schemeClr>
                </a:solidFill>
              </a:rPr>
              <a:t>Student Activities</a:t>
            </a:r>
            <a:endParaRPr sz="2800" dirty="0">
              <a:solidFill>
                <a:schemeClr val="tx2">
                  <a:shade val="85000"/>
                  <a:satMod val="150000"/>
                </a:schemeClr>
              </a:solidFill>
            </a:endParaRPr>
          </a:p>
        </p:txBody>
      </p:sp>
      <p:sp>
        <p:nvSpPr>
          <p:cNvPr id="5123" name="Text Placeholder 15"/>
          <p:cNvSpPr>
            <a:spLocks noGrp="1"/>
          </p:cNvSpPr>
          <p:nvPr>
            <p:ph type="body" sz="half" idx="1"/>
          </p:nvPr>
        </p:nvSpPr>
        <p:spPr>
          <a:xfrm>
            <a:off x="334962" y="914400"/>
            <a:ext cx="5867400" cy="4953000"/>
          </a:xfrm>
        </p:spPr>
        <p:txBody>
          <a:bodyPr/>
          <a:lstStyle/>
          <a:p>
            <a:pPr marL="0" indent="0">
              <a:buNone/>
            </a:pPr>
            <a:r>
              <a:rPr lang="en-US" sz="2000" dirty="0" smtClean="0"/>
              <a:t>Cruelty can escalate quickly online because people are often anonymous and posts spread quickly. To illustrate this, watch the video clip “Stacey’s Story – When Rumors Escalate.”  </a:t>
            </a:r>
          </a:p>
          <a:p>
            <a:pPr marL="0" lvl="1" indent="0"/>
            <a:r>
              <a:rPr lang="en-US" sz="2000" dirty="0" smtClean="0"/>
              <a:t>  Complete this </a:t>
            </a:r>
            <a:r>
              <a:rPr lang="en-US" sz="2000" dirty="0" smtClean="0">
                <a:hlinkClick r:id="rId2"/>
              </a:rPr>
              <a:t>activity</a:t>
            </a:r>
            <a:r>
              <a:rPr lang="en-US" sz="2000" dirty="0" smtClean="0"/>
              <a:t> to analyze this incident and its escalation. </a:t>
            </a:r>
          </a:p>
          <a:p>
            <a:pPr marL="0" lvl="1" indent="0"/>
            <a:r>
              <a:rPr lang="en-US" sz="2000" dirty="0" smtClean="0"/>
              <a:t>  Then use this </a:t>
            </a:r>
            <a:r>
              <a:rPr lang="en-US" sz="2000" dirty="0" smtClean="0">
                <a:hlinkClick r:id="rId3"/>
              </a:rPr>
              <a:t>Graphic Map tool</a:t>
            </a:r>
            <a:r>
              <a:rPr lang="en-US" sz="2000" dirty="0" smtClean="0"/>
              <a:t> to diagram your findings.</a:t>
            </a:r>
          </a:p>
          <a:p>
            <a:pPr marL="214313" lvl="1" indent="0">
              <a:buNone/>
            </a:pPr>
            <a:endParaRPr lang="en-US" sz="2000" dirty="0" smtClean="0"/>
          </a:p>
          <a:p>
            <a:pPr marL="0" lvl="1" indent="0">
              <a:buNone/>
            </a:pPr>
            <a:r>
              <a:rPr lang="en-US" sz="2000" dirty="0" err="1" smtClean="0">
                <a:latin typeface="Candara" pitchFamily="34" charset="0"/>
              </a:rPr>
              <a:t>Alye</a:t>
            </a:r>
            <a:r>
              <a:rPr lang="en-US" sz="2000" dirty="0" smtClean="0">
                <a:latin typeface="Candara" pitchFamily="34" charset="0"/>
              </a:rPr>
              <a:t> Pollack is a real-life girl who confronted her bullies in a YouTube video titled </a:t>
            </a:r>
            <a:r>
              <a:rPr lang="en-US" sz="2000" i="1" dirty="0" smtClean="0">
                <a:latin typeface="Candara" pitchFamily="34" charset="0"/>
                <a:hlinkClick r:id="rId4"/>
              </a:rPr>
              <a:t>Words DO Hurt</a:t>
            </a:r>
            <a:r>
              <a:rPr lang="en-US" sz="2000" dirty="0" smtClean="0">
                <a:latin typeface="Candara" pitchFamily="34" charset="0"/>
              </a:rPr>
              <a:t>.  The clip on the right is a video she posted one year later.</a:t>
            </a:r>
          </a:p>
          <a:p>
            <a:pPr marL="0" lvl="1" indent="0"/>
            <a:r>
              <a:rPr lang="en-US" sz="2000" dirty="0" smtClean="0">
                <a:latin typeface="Candara" pitchFamily="34" charset="0"/>
              </a:rPr>
              <a:t>  How did </a:t>
            </a:r>
            <a:r>
              <a:rPr lang="en-US" sz="2000" dirty="0" err="1" smtClean="0">
                <a:latin typeface="Candara" pitchFamily="34" charset="0"/>
              </a:rPr>
              <a:t>Alye’s</a:t>
            </a:r>
            <a:r>
              <a:rPr lang="en-US" sz="2000" dirty="0" smtClean="0">
                <a:latin typeface="Candara" pitchFamily="34" charset="0"/>
              </a:rPr>
              <a:t> actions change her situation  and empower others?</a:t>
            </a:r>
            <a:r>
              <a:rPr lang="en-US" sz="1600" dirty="0" smtClean="0">
                <a:latin typeface="Candara" pitchFamily="34" charset="0"/>
              </a:rPr>
              <a:t>  </a:t>
            </a:r>
            <a:br>
              <a:rPr lang="en-US" sz="1600" dirty="0" smtClean="0">
                <a:latin typeface="Candara" pitchFamily="34" charset="0"/>
              </a:rPr>
            </a:br>
            <a:endParaRPr lang="en-US" sz="1600" dirty="0" smtClean="0">
              <a:latin typeface="Candara" pitchFamily="34" charset="0"/>
            </a:endParaRPr>
          </a:p>
          <a:p>
            <a:pPr marL="214313" lvl="1" indent="0">
              <a:buNone/>
            </a:pPr>
            <a:endParaRPr lang="en-US" sz="2000" dirty="0" smtClean="0"/>
          </a:p>
          <a:p>
            <a:pPr marL="214313" lvl="1" indent="0">
              <a:buNone/>
            </a:pPr>
            <a:endParaRPr lang="en-US" sz="2000" dirty="0" smtClean="0"/>
          </a:p>
        </p:txBody>
      </p:sp>
      <p:sp>
        <p:nvSpPr>
          <p:cNvPr id="8220" name="Rectangle 28"/>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5" action="ppaction://hlinksldjump"/>
              </a:rPr>
              <a:t>1</a:t>
            </a:r>
            <a:endParaRPr lang="en-US" sz="2000" b="1" dirty="0">
              <a:effectLst>
                <a:outerShdw blurRad="38100" dist="38100" dir="2700000" algn="tl">
                  <a:srgbClr val="C0C0C0"/>
                </a:outerShdw>
              </a:effectLst>
            </a:endParaRPr>
          </a:p>
        </p:txBody>
      </p:sp>
      <p:sp>
        <p:nvSpPr>
          <p:cNvPr id="8221" name="Rectangle 29"/>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6" action="ppaction://hlinksldjump"/>
              </a:rPr>
              <a:t>2</a:t>
            </a:r>
            <a:endParaRPr lang="en-US" sz="2000" b="1" dirty="0">
              <a:effectLst>
                <a:outerShdw blurRad="38100" dist="38100" dir="2700000" algn="tl">
                  <a:srgbClr val="C0C0C0"/>
                </a:outerShdw>
              </a:effectLst>
            </a:endParaRPr>
          </a:p>
        </p:txBody>
      </p:sp>
      <p:sp>
        <p:nvSpPr>
          <p:cNvPr id="8222" name="Rectangle 30"/>
          <p:cNvSpPr>
            <a:spLocks noChangeArrowheads="1"/>
          </p:cNvSpPr>
          <p:nvPr/>
        </p:nvSpPr>
        <p:spPr bwMode="auto">
          <a:xfrm>
            <a:off x="876617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FFFFFF"/>
                  </a:outerShdw>
                </a:effectLst>
                <a:hlinkClick r:id="rId7" action="ppaction://hlinksldjump"/>
              </a:rPr>
              <a:t>3</a:t>
            </a:r>
            <a:endParaRPr lang="en-US" sz="2000" b="1" dirty="0">
              <a:effectLst>
                <a:outerShdw blurRad="38100" dist="38100" dir="2700000" algn="tl">
                  <a:srgbClr val="FFFFFF"/>
                </a:outerShdw>
              </a:effectLst>
            </a:endParaRPr>
          </a:p>
        </p:txBody>
      </p:sp>
      <p:sp>
        <p:nvSpPr>
          <p:cNvPr id="8223" name="Rectangle 31"/>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8" action="ppaction://hlinksldjump"/>
              </a:rPr>
              <a:t>6</a:t>
            </a:r>
            <a:endParaRPr lang="en-US" sz="2000" b="1" dirty="0">
              <a:effectLst>
                <a:outerShdw blurRad="38100" dist="38100" dir="2700000" algn="tl">
                  <a:srgbClr val="C0C0C0"/>
                </a:outerShdw>
              </a:effectLst>
            </a:endParaRPr>
          </a:p>
        </p:txBody>
      </p:sp>
      <p:sp>
        <p:nvSpPr>
          <p:cNvPr id="8224" name="Rectangle 32"/>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9" action="ppaction://hlinksldjump"/>
              </a:rPr>
              <a:t>5</a:t>
            </a:r>
            <a:endParaRPr lang="en-US" sz="2000" b="1" dirty="0">
              <a:effectLst>
                <a:outerShdw blurRad="38100" dist="38100" dir="2700000" algn="tl">
                  <a:srgbClr val="C0C0C0"/>
                </a:outerShdw>
              </a:effectLst>
            </a:endParaRPr>
          </a:p>
        </p:txBody>
      </p:sp>
      <p:sp>
        <p:nvSpPr>
          <p:cNvPr id="8225" name="Rectangle 33"/>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0" action="ppaction://hlinksldjump"/>
              </a:rPr>
              <a:t>4</a:t>
            </a:r>
            <a:endParaRPr lang="en-US" sz="2000" b="1" dirty="0">
              <a:effectLst>
                <a:outerShdw blurRad="38100" dist="38100" dir="2700000" algn="tl">
                  <a:srgbClr val="C0C0C0"/>
                </a:outerShdw>
              </a:effectLst>
            </a:endParaRPr>
          </a:p>
        </p:txBody>
      </p:sp>
      <p:sp>
        <p:nvSpPr>
          <p:cNvPr id="8226" name="AutoShape 34"/>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 action="ppaction://hlinkshowjump?jump=nextslide"/>
              </a:rPr>
              <a:t>Next</a:t>
            </a:r>
            <a:endParaRPr lang="en-US" sz="2000" b="1" dirty="0">
              <a:effectLst>
                <a:outerShdw blurRad="38100" dist="38100" dir="2700000" algn="tl">
                  <a:srgbClr val="C0C0C0"/>
                </a:outerShdw>
              </a:effectLst>
            </a:endParaRPr>
          </a:p>
        </p:txBody>
      </p:sp>
      <p:sp>
        <p:nvSpPr>
          <p:cNvPr id="12" name="TextBox 11"/>
          <p:cNvSpPr txBox="1"/>
          <p:nvPr/>
        </p:nvSpPr>
        <p:spPr>
          <a:xfrm>
            <a:off x="8945562" y="3505200"/>
            <a:ext cx="2636837" cy="276999"/>
          </a:xfrm>
          <a:prstGeom prst="rect">
            <a:avLst/>
          </a:prstGeom>
          <a:noFill/>
        </p:spPr>
        <p:txBody>
          <a:bodyPr wrap="square" rtlCol="0">
            <a:spAutoFit/>
          </a:bodyPr>
          <a:lstStyle/>
          <a:p>
            <a:r>
              <a:rPr lang="en-US" sz="1200" dirty="0" smtClean="0">
                <a:latin typeface="Candara" pitchFamily="34" charset="0"/>
              </a:rPr>
              <a:t>Image Source: Common Sense Media</a:t>
            </a:r>
            <a:endParaRPr lang="en-US" sz="1200" dirty="0">
              <a:latin typeface="Candara" pitchFamily="34" charset="0"/>
            </a:endParaRPr>
          </a:p>
        </p:txBody>
      </p:sp>
      <p:pic>
        <p:nvPicPr>
          <p:cNvPr id="1026" name="Picture 2">
            <a:hlinkClick r:id="rId11"/>
          </p:cNvPr>
          <p:cNvPicPr>
            <a:picLocks noChangeAspect="1" noChangeArrowheads="1"/>
          </p:cNvPicPr>
          <p:nvPr/>
        </p:nvPicPr>
        <p:blipFill>
          <a:blip r:embed="rId12" cstate="print"/>
          <a:srcRect/>
          <a:stretch>
            <a:fillRect/>
          </a:stretch>
        </p:blipFill>
        <p:spPr bwMode="auto">
          <a:xfrm>
            <a:off x="7116762" y="914400"/>
            <a:ext cx="4425825" cy="2614325"/>
          </a:xfrm>
          <a:prstGeom prst="rect">
            <a:avLst/>
          </a:prstGeom>
          <a:noFill/>
          <a:ln w="9525">
            <a:noFill/>
            <a:miter lim="800000"/>
            <a:headEnd/>
            <a:tailEnd/>
          </a:ln>
        </p:spPr>
      </p:pic>
      <p:pic>
        <p:nvPicPr>
          <p:cNvPr id="15" name="Picture 2">
            <a:hlinkClick r:id="rId13"/>
          </p:cNvPr>
          <p:cNvPicPr>
            <a:picLocks noGrp="1" noChangeAspect="1" noChangeArrowheads="1"/>
          </p:cNvPicPr>
          <p:nvPr>
            <p:ph sz="half" idx="2"/>
          </p:nvPr>
        </p:nvPicPr>
        <p:blipFill>
          <a:blip r:embed="rId14" cstate="print"/>
          <a:srcRect/>
          <a:stretch>
            <a:fillRect/>
          </a:stretch>
        </p:blipFill>
        <p:spPr bwMode="auto">
          <a:xfrm>
            <a:off x="7116762" y="3962400"/>
            <a:ext cx="4419600" cy="2677919"/>
          </a:xfrm>
          <a:prstGeom prst="rect">
            <a:avLst/>
          </a:prstGeom>
          <a:noFill/>
          <a:ln w="9525">
            <a:noFill/>
            <a:miter lim="800000"/>
            <a:headEnd/>
            <a:tailEnd/>
          </a:ln>
        </p:spPr>
      </p:pic>
      <p:sp>
        <p:nvSpPr>
          <p:cNvPr id="16" name="Rectangle 15"/>
          <p:cNvSpPr/>
          <p:nvPr/>
        </p:nvSpPr>
        <p:spPr>
          <a:xfrm>
            <a:off x="1554162" y="5943600"/>
            <a:ext cx="5486399" cy="523220"/>
          </a:xfrm>
          <a:prstGeom prst="rect">
            <a:avLst/>
          </a:prstGeom>
        </p:spPr>
        <p:txBody>
          <a:bodyPr wrap="square">
            <a:spAutoFit/>
          </a:bodyPr>
          <a:lstStyle/>
          <a:p>
            <a:r>
              <a:rPr lang="en-US" sz="1400" dirty="0" smtClean="0">
                <a:latin typeface="Candara" pitchFamily="34" charset="0"/>
              </a:rPr>
              <a:t>* YouTube video accessible to students from home, or at school with teacher login on the Web Filter screen.                  </a:t>
            </a:r>
            <a:r>
              <a:rPr lang="en-US" sz="1200" dirty="0" smtClean="0">
                <a:latin typeface="Candara" pitchFamily="34" charset="0"/>
              </a:rPr>
              <a:t> Image Source:  YouTube</a:t>
            </a:r>
            <a:endParaRPr lang="en-US" dirty="0">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4"/>
          <p:cNvSpPr>
            <a:spLocks noGrp="1" noChangeArrowheads="1"/>
          </p:cNvSpPr>
          <p:nvPr>
            <p:ph type="body" sz="half" idx="1"/>
          </p:nvPr>
        </p:nvSpPr>
        <p:spPr>
          <a:xfrm>
            <a:off x="334962" y="838200"/>
            <a:ext cx="5867399" cy="5791200"/>
          </a:xfrm>
          <a:solidFill>
            <a:schemeClr val="bg2"/>
          </a:solidFill>
        </p:spPr>
        <p:txBody>
          <a:bodyPr/>
          <a:lstStyle/>
          <a:p>
            <a:pPr marL="0" indent="0">
              <a:lnSpc>
                <a:spcPct val="90000"/>
              </a:lnSpc>
              <a:buFontTx/>
              <a:buNone/>
            </a:pPr>
            <a:r>
              <a:rPr lang="en-US" sz="2000" dirty="0" smtClean="0"/>
              <a:t>Use your new knowledge from this brief research to respond to the questions below, as directed by your teacher or librarian. </a:t>
            </a:r>
          </a:p>
          <a:p>
            <a:pPr marL="214313" lvl="1" indent="0">
              <a:lnSpc>
                <a:spcPct val="90000"/>
              </a:lnSpc>
              <a:buFontTx/>
              <a:buNone/>
            </a:pPr>
            <a:r>
              <a:rPr lang="en-US" sz="1400" dirty="0" smtClean="0"/>
              <a:t/>
            </a:r>
            <a:br>
              <a:rPr lang="en-US" sz="1400" dirty="0" smtClean="0"/>
            </a:br>
            <a:r>
              <a:rPr lang="en-US" sz="1400" dirty="0" smtClean="0"/>
              <a:t>* Teachers/librarians may create a collaborative online space (such as </a:t>
            </a:r>
            <a:r>
              <a:rPr lang="en-US" sz="1400" dirty="0" err="1" smtClean="0"/>
              <a:t>Edmodo</a:t>
            </a:r>
            <a:r>
              <a:rPr lang="en-US" sz="1400" dirty="0" smtClean="0"/>
              <a:t> or a Wiki) to facilitate student response and discussion.</a:t>
            </a:r>
            <a:br>
              <a:rPr lang="en-US" sz="1400" dirty="0" smtClean="0"/>
            </a:br>
            <a:endParaRPr lang="en-US" sz="1400" dirty="0" smtClean="0"/>
          </a:p>
          <a:p>
            <a:pPr marL="0" indent="0">
              <a:lnSpc>
                <a:spcPct val="90000"/>
              </a:lnSpc>
            </a:pPr>
            <a:r>
              <a:rPr lang="en-US" sz="1800" dirty="0" smtClean="0"/>
              <a:t>  How are anonymous actions – like posting on a website or leaving a note – different from things done face-to-face?</a:t>
            </a:r>
            <a:br>
              <a:rPr lang="en-US" sz="1800" dirty="0" smtClean="0"/>
            </a:br>
            <a:endParaRPr lang="en-US" sz="1800" dirty="0" smtClean="0"/>
          </a:p>
          <a:p>
            <a:pPr marL="0" indent="0">
              <a:lnSpc>
                <a:spcPct val="90000"/>
              </a:lnSpc>
            </a:pPr>
            <a:r>
              <a:rPr lang="en-US" sz="1800" dirty="0" smtClean="0"/>
              <a:t>  Watch the video clip titled </a:t>
            </a:r>
            <a:r>
              <a:rPr lang="en-US" sz="1800" dirty="0" smtClean="0">
                <a:hlinkClick r:id="rId2"/>
              </a:rPr>
              <a:t>Library</a:t>
            </a:r>
            <a:r>
              <a:rPr lang="en-US" sz="1800" dirty="0" smtClean="0"/>
              <a:t> from MTV’s </a:t>
            </a:r>
            <a:r>
              <a:rPr lang="en-US" sz="1800" i="1" dirty="0" smtClean="0"/>
              <a:t>A Thin Line</a:t>
            </a:r>
            <a:r>
              <a:rPr lang="en-US" sz="1800" dirty="0" smtClean="0"/>
              <a:t> campaign.  At the end of the clip, the young man is faced with a choice.  Assume his role.  What would you do as a </a:t>
            </a:r>
            <a:r>
              <a:rPr lang="en-US" sz="1800" b="1" dirty="0" smtClean="0"/>
              <a:t>bystander</a:t>
            </a:r>
            <a:r>
              <a:rPr lang="en-US" sz="1800" dirty="0" smtClean="0"/>
              <a:t>?  As an </a:t>
            </a:r>
            <a:r>
              <a:rPr lang="en-US" sz="1800" b="1" dirty="0" err="1" smtClean="0"/>
              <a:t>upstander</a:t>
            </a:r>
            <a:r>
              <a:rPr lang="en-US" sz="1800" b="1" dirty="0" smtClean="0"/>
              <a:t>?</a:t>
            </a:r>
            <a:r>
              <a:rPr lang="en-US" sz="1800" dirty="0" smtClean="0"/>
              <a:t/>
            </a:r>
            <a:br>
              <a:rPr lang="en-US" sz="1800" dirty="0" smtClean="0"/>
            </a:br>
            <a:endParaRPr lang="en-US" sz="1800" dirty="0" smtClean="0"/>
          </a:p>
          <a:p>
            <a:pPr marL="0" indent="0">
              <a:lnSpc>
                <a:spcPct val="90000"/>
              </a:lnSpc>
            </a:pPr>
            <a:r>
              <a:rPr lang="en-US" sz="1800" dirty="0" smtClean="0"/>
              <a:t>  How can </a:t>
            </a:r>
            <a:r>
              <a:rPr lang="en-US" sz="1800" b="1" dirty="0" err="1" smtClean="0"/>
              <a:t>upstanders</a:t>
            </a:r>
            <a:r>
              <a:rPr lang="en-US" sz="1800" dirty="0" smtClean="0"/>
              <a:t> help those who face online cruelty? How can they help defuse online cruelty before it escalates?</a:t>
            </a:r>
          </a:p>
          <a:p>
            <a:pPr marL="0" indent="0">
              <a:lnSpc>
                <a:spcPct val="90000"/>
              </a:lnSpc>
            </a:pPr>
            <a:endParaRPr lang="en-US" sz="1800" dirty="0" smtClean="0"/>
          </a:p>
          <a:p>
            <a:pPr marL="0" indent="0">
              <a:lnSpc>
                <a:spcPct val="90000"/>
              </a:lnSpc>
            </a:pPr>
            <a:r>
              <a:rPr lang="en-US" sz="1800" dirty="0" smtClean="0"/>
              <a:t>  Do </a:t>
            </a:r>
            <a:r>
              <a:rPr lang="en-US" sz="1800" b="1" dirty="0" smtClean="0"/>
              <a:t>bystanders</a:t>
            </a:r>
            <a:r>
              <a:rPr lang="en-US" sz="1800" dirty="0" smtClean="0"/>
              <a:t> have a responsibility to do anything when they witness online cruelty? Suppose you were a bystander witnessing an incident of online cruelty unfold today. </a:t>
            </a:r>
            <a:br>
              <a:rPr lang="en-US" sz="1800" dirty="0" smtClean="0"/>
            </a:br>
            <a:r>
              <a:rPr lang="en-US" sz="1800" b="1" dirty="0" smtClean="0"/>
              <a:t>What would you do?</a:t>
            </a:r>
          </a:p>
          <a:p>
            <a:pPr marL="0" indent="0">
              <a:lnSpc>
                <a:spcPct val="90000"/>
              </a:lnSpc>
              <a:buNone/>
            </a:pPr>
            <a:endParaRPr lang="en-US" sz="1800" dirty="0" smtClean="0"/>
          </a:p>
          <a:p>
            <a:pPr marL="0" indent="0">
              <a:lnSpc>
                <a:spcPct val="90000"/>
              </a:lnSpc>
              <a:buFontTx/>
              <a:buNone/>
            </a:pPr>
            <a:endParaRPr lang="en-US" sz="2000" dirty="0" smtClean="0"/>
          </a:p>
          <a:p>
            <a:pPr marL="0" indent="0">
              <a:lnSpc>
                <a:spcPct val="90000"/>
              </a:lnSpc>
              <a:buFontTx/>
              <a:buNone/>
            </a:pPr>
            <a:endParaRPr lang="en-US" sz="2000" dirty="0" smtClean="0"/>
          </a:p>
        </p:txBody>
      </p:sp>
      <p:sp>
        <p:nvSpPr>
          <p:cNvPr id="10244" name="Rectangle 4"/>
          <p:cNvSpPr>
            <a:spLocks noGrp="1" noChangeArrowheads="1"/>
          </p:cNvSpPr>
          <p:nvPr>
            <p:ph type="title"/>
          </p:nvPr>
        </p:nvSpPr>
        <p:spPr>
          <a:xfrm>
            <a:off x="182562" y="152400"/>
            <a:ext cx="3962400" cy="609600"/>
          </a:xfrm>
        </p:spPr>
        <p:txBody>
          <a:bodyPr>
            <a:normAutofit/>
          </a:bodyPr>
          <a:lstStyle/>
          <a:p>
            <a:pPr algn="l" eaLnBrk="1" fontAlgn="auto" hangingPunct="1">
              <a:spcBef>
                <a:spcPts val="0"/>
              </a:spcBef>
              <a:spcAft>
                <a:spcPts val="0"/>
              </a:spcAft>
              <a:defRPr/>
            </a:pPr>
            <a:r>
              <a:rPr sz="2800" dirty="0">
                <a:solidFill>
                  <a:schemeClr val="tx2">
                    <a:shade val="85000"/>
                    <a:satMod val="150000"/>
                  </a:schemeClr>
                </a:solidFill>
              </a:rPr>
              <a:t>4. </a:t>
            </a:r>
            <a:r>
              <a:rPr sz="2800" dirty="0" smtClean="0">
                <a:solidFill>
                  <a:schemeClr val="tx2">
                    <a:shade val="85000"/>
                    <a:satMod val="150000"/>
                  </a:schemeClr>
                </a:solidFill>
              </a:rPr>
              <a:t>Assessment Activities</a:t>
            </a:r>
            <a:endParaRPr sz="2800" dirty="0">
              <a:solidFill>
                <a:schemeClr val="tx2">
                  <a:shade val="85000"/>
                  <a:satMod val="150000"/>
                </a:schemeClr>
              </a:solidFill>
            </a:endParaRPr>
          </a:p>
        </p:txBody>
      </p:sp>
      <p:sp>
        <p:nvSpPr>
          <p:cNvPr id="10254" name="Rectangle 14"/>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3" action="ppaction://hlinksldjump"/>
              </a:rPr>
              <a:t>1</a:t>
            </a:r>
            <a:endParaRPr lang="en-US" sz="2000" b="1" dirty="0">
              <a:effectLst>
                <a:outerShdw blurRad="38100" dist="38100" dir="2700000" algn="tl">
                  <a:srgbClr val="C0C0C0"/>
                </a:outerShdw>
              </a:effectLst>
            </a:endParaRPr>
          </a:p>
        </p:txBody>
      </p:sp>
      <p:sp>
        <p:nvSpPr>
          <p:cNvPr id="10255" name="Rectangle 15"/>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4" action="ppaction://hlinksldjump"/>
              </a:rPr>
              <a:t>2</a:t>
            </a:r>
            <a:endParaRPr lang="en-US" sz="2000" b="1" dirty="0">
              <a:effectLst>
                <a:outerShdw blurRad="38100" dist="38100" dir="2700000" algn="tl">
                  <a:srgbClr val="C0C0C0"/>
                </a:outerShdw>
              </a:effectLst>
            </a:endParaRPr>
          </a:p>
        </p:txBody>
      </p:sp>
      <p:sp>
        <p:nvSpPr>
          <p:cNvPr id="10256" name="Rectangle 16"/>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5" action="ppaction://hlinksldjump"/>
              </a:rPr>
              <a:t>3</a:t>
            </a:r>
            <a:endParaRPr lang="en-US" sz="2000" b="1" dirty="0">
              <a:effectLst>
                <a:outerShdw blurRad="38100" dist="38100" dir="2700000" algn="tl">
                  <a:srgbClr val="C0C0C0"/>
                </a:outerShdw>
              </a:effectLst>
            </a:endParaRPr>
          </a:p>
        </p:txBody>
      </p:sp>
      <p:sp>
        <p:nvSpPr>
          <p:cNvPr id="10257" name="Rectangle 17"/>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6" action="ppaction://hlinksldjump"/>
              </a:rPr>
              <a:t>6</a:t>
            </a:r>
            <a:endParaRPr lang="en-US" sz="2000" b="1" dirty="0">
              <a:effectLst>
                <a:outerShdw blurRad="38100" dist="38100" dir="2700000" algn="tl">
                  <a:srgbClr val="C0C0C0"/>
                </a:outerShdw>
              </a:effectLst>
            </a:endParaRPr>
          </a:p>
        </p:txBody>
      </p:sp>
      <p:sp>
        <p:nvSpPr>
          <p:cNvPr id="10258" name="Rectangle 18"/>
          <p:cNvSpPr>
            <a:spLocks noChangeArrowheads="1"/>
          </p:cNvSpPr>
          <p:nvPr/>
        </p:nvSpPr>
        <p:spPr bwMode="auto">
          <a:xfrm>
            <a:off x="99917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7" action="ppaction://hlinksldjump"/>
              </a:rPr>
              <a:t>5</a:t>
            </a:r>
            <a:endParaRPr lang="en-US" sz="2000" b="1" dirty="0">
              <a:effectLst>
                <a:outerShdw blurRad="38100" dist="38100" dir="2700000" algn="tl">
                  <a:srgbClr val="C0C0C0"/>
                </a:outerShdw>
              </a:effectLst>
            </a:endParaRPr>
          </a:p>
        </p:txBody>
      </p:sp>
      <p:sp>
        <p:nvSpPr>
          <p:cNvPr id="10259" name="Rectangle 19"/>
          <p:cNvSpPr>
            <a:spLocks noChangeArrowheads="1"/>
          </p:cNvSpPr>
          <p:nvPr/>
        </p:nvSpPr>
        <p:spPr bwMode="auto">
          <a:xfrm>
            <a:off x="9378950"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FFFFFF"/>
                  </a:outerShdw>
                </a:effectLst>
                <a:hlinkClick r:id="rId8" action="ppaction://hlinksldjump"/>
              </a:rPr>
              <a:t>4</a:t>
            </a:r>
            <a:endParaRPr lang="en-US" sz="2000" b="1" dirty="0">
              <a:effectLst>
                <a:outerShdw blurRad="38100" dist="38100" dir="2700000" algn="tl">
                  <a:srgbClr val="FFFFFF"/>
                </a:outerShdw>
              </a:effectLst>
            </a:endParaRPr>
          </a:p>
        </p:txBody>
      </p:sp>
      <p:sp>
        <p:nvSpPr>
          <p:cNvPr id="10260" name="AutoShape 20"/>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 action="ppaction://hlinkshowjump?jump=nextslide"/>
              </a:rPr>
              <a:t>Next</a:t>
            </a:r>
            <a:endParaRPr lang="en-US" sz="2000" b="1" dirty="0">
              <a:effectLst>
                <a:outerShdw blurRad="38100" dist="38100" dir="2700000" algn="tl">
                  <a:srgbClr val="C0C0C0"/>
                </a:outerShdw>
              </a:effectLst>
            </a:endParaRPr>
          </a:p>
        </p:txBody>
      </p:sp>
      <p:pic>
        <p:nvPicPr>
          <p:cNvPr id="3075" name="Picture 3">
            <a:hlinkClick r:id="rId2"/>
          </p:cNvPr>
          <p:cNvPicPr>
            <a:picLocks noChangeAspect="1" noChangeArrowheads="1"/>
          </p:cNvPicPr>
          <p:nvPr/>
        </p:nvPicPr>
        <p:blipFill>
          <a:blip r:embed="rId9" cstate="print"/>
          <a:srcRect/>
          <a:stretch>
            <a:fillRect/>
          </a:stretch>
        </p:blipFill>
        <p:spPr bwMode="auto">
          <a:xfrm>
            <a:off x="6507162" y="1662936"/>
            <a:ext cx="5514975" cy="4947414"/>
          </a:xfrm>
          <a:prstGeom prst="rect">
            <a:avLst/>
          </a:prstGeom>
          <a:noFill/>
          <a:ln w="9525">
            <a:noFill/>
            <a:miter lim="800000"/>
            <a:headEnd/>
            <a:tailEnd/>
          </a:ln>
        </p:spPr>
      </p:pic>
      <p:pic>
        <p:nvPicPr>
          <p:cNvPr id="3076" name="Picture 4">
            <a:hlinkClick r:id="rId10"/>
          </p:cNvPr>
          <p:cNvPicPr>
            <a:picLocks noChangeAspect="1" noChangeArrowheads="1"/>
          </p:cNvPicPr>
          <p:nvPr/>
        </p:nvPicPr>
        <p:blipFill>
          <a:blip r:embed="rId11" cstate="print"/>
          <a:srcRect b="8943"/>
          <a:stretch>
            <a:fillRect/>
          </a:stretch>
        </p:blipFill>
        <p:spPr bwMode="auto">
          <a:xfrm>
            <a:off x="9250362" y="990600"/>
            <a:ext cx="2781300" cy="1066800"/>
          </a:xfrm>
          <a:prstGeom prst="rect">
            <a:avLst/>
          </a:prstGeom>
          <a:noFill/>
          <a:ln w="9525">
            <a:noFill/>
            <a:miter lim="800000"/>
            <a:headEnd/>
            <a:tailEnd/>
          </a:ln>
        </p:spPr>
      </p:pic>
      <p:sp>
        <p:nvSpPr>
          <p:cNvPr id="20" name="TextBox 19"/>
          <p:cNvSpPr txBox="1"/>
          <p:nvPr/>
        </p:nvSpPr>
        <p:spPr>
          <a:xfrm>
            <a:off x="9097962" y="6581001"/>
            <a:ext cx="2895600" cy="276999"/>
          </a:xfrm>
          <a:prstGeom prst="rect">
            <a:avLst/>
          </a:prstGeom>
          <a:noFill/>
        </p:spPr>
        <p:txBody>
          <a:bodyPr wrap="square" rtlCol="0">
            <a:spAutoFit/>
          </a:bodyPr>
          <a:lstStyle/>
          <a:p>
            <a:r>
              <a:rPr lang="en-US" sz="1200" dirty="0" smtClean="0"/>
              <a:t>Image Source: MTV/ www.athinline.com</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258762" y="152400"/>
            <a:ext cx="4065746" cy="609600"/>
          </a:xfrm>
        </p:spPr>
        <p:txBody>
          <a:bodyPr>
            <a:normAutofit/>
          </a:bodyPr>
          <a:lstStyle/>
          <a:p>
            <a:pPr algn="l" eaLnBrk="1" fontAlgn="auto" hangingPunct="1">
              <a:spcBef>
                <a:spcPts val="0"/>
              </a:spcBef>
              <a:spcAft>
                <a:spcPts val="0"/>
              </a:spcAft>
              <a:defRPr/>
            </a:pPr>
            <a:r>
              <a:rPr sz="2800" dirty="0">
                <a:solidFill>
                  <a:schemeClr val="tx2">
                    <a:shade val="85000"/>
                    <a:satMod val="150000"/>
                  </a:schemeClr>
                </a:solidFill>
              </a:rPr>
              <a:t>5. Enrichment Activities</a:t>
            </a:r>
          </a:p>
        </p:txBody>
      </p:sp>
      <p:sp>
        <p:nvSpPr>
          <p:cNvPr id="7171" name="Rectangle 8"/>
          <p:cNvSpPr>
            <a:spLocks noGrp="1" noChangeArrowheads="1"/>
          </p:cNvSpPr>
          <p:nvPr>
            <p:ph type="body" sz="half" idx="2"/>
          </p:nvPr>
        </p:nvSpPr>
        <p:spPr>
          <a:xfrm>
            <a:off x="6049963" y="1219200"/>
            <a:ext cx="5411787" cy="4648200"/>
          </a:xfrm>
        </p:spPr>
        <p:txBody>
          <a:bodyPr/>
          <a:lstStyle/>
          <a:p>
            <a:pPr marL="0" indent="0">
              <a:lnSpc>
                <a:spcPct val="90000"/>
              </a:lnSpc>
              <a:buFontTx/>
              <a:buNone/>
            </a:pPr>
            <a:r>
              <a:rPr lang="en-US" sz="2000" dirty="0" smtClean="0"/>
              <a:t>Online cruelty is not unique to teenagers: adults have been  both targets and offenders.  Consider </a:t>
            </a:r>
            <a:r>
              <a:rPr lang="en-US" sz="2000" dirty="0" smtClean="0">
                <a:hlinkClick r:id="rId2"/>
              </a:rPr>
              <a:t>the case of Jennifer Livingston</a:t>
            </a:r>
            <a:r>
              <a:rPr lang="en-US" sz="2000" dirty="0" smtClean="0"/>
              <a:t>, a Wisconsin news anchor.  After being the target of online cruelty, she responded on the air (see the video clip on the left).  Her critic, Kenneth Krause, asserts he is correct in criticizing her for health reasons.  </a:t>
            </a:r>
          </a:p>
          <a:p>
            <a:pPr marL="0" indent="0">
              <a:lnSpc>
                <a:spcPct val="90000"/>
              </a:lnSpc>
              <a:buFontTx/>
              <a:buNone/>
            </a:pPr>
            <a:endParaRPr lang="en-US" sz="2000" dirty="0"/>
          </a:p>
          <a:p>
            <a:pPr marL="0" indent="0">
              <a:lnSpc>
                <a:spcPct val="90000"/>
              </a:lnSpc>
              <a:buFontTx/>
              <a:buNone/>
            </a:pPr>
            <a:r>
              <a:rPr lang="en-US" sz="2000" dirty="0" smtClean="0"/>
              <a:t>With whom do you agree?  Why?  </a:t>
            </a:r>
            <a:br>
              <a:rPr lang="en-US" sz="2000" dirty="0" smtClean="0"/>
            </a:br>
            <a:endParaRPr lang="en-US" sz="2000" dirty="0" smtClean="0"/>
          </a:p>
          <a:p>
            <a:pPr marL="0" indent="0">
              <a:lnSpc>
                <a:spcPct val="90000"/>
              </a:lnSpc>
              <a:buFontTx/>
              <a:buNone/>
            </a:pPr>
            <a:r>
              <a:rPr lang="en-US" sz="2000" dirty="0" smtClean="0"/>
              <a:t>Use the </a:t>
            </a:r>
            <a:r>
              <a:rPr lang="en-US" sz="2000" dirty="0" smtClean="0">
                <a:hlinkClick r:id="rId3"/>
              </a:rPr>
              <a:t>Letter Generator </a:t>
            </a:r>
            <a:r>
              <a:rPr lang="en-US" sz="2000" dirty="0" smtClean="0"/>
              <a:t>to compose a letter to Livingston or Krause explaining your position, or share your view in a face-to-face or online discussion facilitated by your teacher or librarian.</a:t>
            </a:r>
          </a:p>
        </p:txBody>
      </p:sp>
      <p:sp>
        <p:nvSpPr>
          <p:cNvPr id="12304" name="Rectangle 16"/>
          <p:cNvSpPr>
            <a:spLocks noChangeArrowheads="1"/>
          </p:cNvSpPr>
          <p:nvPr/>
        </p:nvSpPr>
        <p:spPr bwMode="auto">
          <a:xfrm>
            <a:off x="754062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4" action="ppaction://hlinksldjump"/>
              </a:rPr>
              <a:t>1</a:t>
            </a:r>
            <a:endParaRPr lang="en-US" sz="2000" b="1" dirty="0">
              <a:effectLst>
                <a:outerShdw blurRad="38100" dist="38100" dir="2700000" algn="tl">
                  <a:srgbClr val="C0C0C0"/>
                </a:outerShdw>
              </a:effectLst>
            </a:endParaRPr>
          </a:p>
        </p:txBody>
      </p:sp>
      <p:sp>
        <p:nvSpPr>
          <p:cNvPr id="12305" name="Rectangle 17"/>
          <p:cNvSpPr>
            <a:spLocks noChangeArrowheads="1"/>
          </p:cNvSpPr>
          <p:nvPr/>
        </p:nvSpPr>
        <p:spPr bwMode="auto">
          <a:xfrm>
            <a:off x="81534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5" action="ppaction://hlinksldjump"/>
              </a:rPr>
              <a:t>2</a:t>
            </a:r>
            <a:endParaRPr lang="en-US" sz="2000" b="1" dirty="0">
              <a:effectLst>
                <a:outerShdw blurRad="38100" dist="38100" dir="2700000" algn="tl">
                  <a:srgbClr val="C0C0C0"/>
                </a:outerShdw>
              </a:effectLst>
            </a:endParaRPr>
          </a:p>
        </p:txBody>
      </p:sp>
      <p:sp>
        <p:nvSpPr>
          <p:cNvPr id="12306" name="Rectangle 18"/>
          <p:cNvSpPr>
            <a:spLocks noChangeArrowheads="1"/>
          </p:cNvSpPr>
          <p:nvPr/>
        </p:nvSpPr>
        <p:spPr bwMode="auto">
          <a:xfrm>
            <a:off x="8766175"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6" action="ppaction://hlinksldjump"/>
              </a:rPr>
              <a:t>3</a:t>
            </a:r>
            <a:endParaRPr lang="en-US" sz="2000" b="1" dirty="0">
              <a:effectLst>
                <a:outerShdw blurRad="38100" dist="38100" dir="2700000" algn="tl">
                  <a:srgbClr val="C0C0C0"/>
                </a:outerShdw>
              </a:effectLst>
            </a:endParaRPr>
          </a:p>
        </p:txBody>
      </p:sp>
      <p:sp>
        <p:nvSpPr>
          <p:cNvPr id="12307" name="Rectangle 19"/>
          <p:cNvSpPr>
            <a:spLocks noChangeArrowheads="1"/>
          </p:cNvSpPr>
          <p:nvPr/>
        </p:nvSpPr>
        <p:spPr bwMode="auto">
          <a:xfrm>
            <a:off x="1060450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7" action="ppaction://hlinksldjump"/>
              </a:rPr>
              <a:t>6</a:t>
            </a:r>
            <a:endParaRPr lang="en-US" sz="2000" b="1" dirty="0">
              <a:effectLst>
                <a:outerShdw blurRad="38100" dist="38100" dir="2700000" algn="tl">
                  <a:srgbClr val="C0C0C0"/>
                </a:outerShdw>
              </a:effectLst>
            </a:endParaRPr>
          </a:p>
        </p:txBody>
      </p:sp>
      <p:sp>
        <p:nvSpPr>
          <p:cNvPr id="12308" name="Rectangle 20"/>
          <p:cNvSpPr>
            <a:spLocks noChangeArrowheads="1"/>
          </p:cNvSpPr>
          <p:nvPr/>
        </p:nvSpPr>
        <p:spPr bwMode="auto">
          <a:xfrm>
            <a:off x="9991725" y="271463"/>
            <a:ext cx="627063" cy="490537"/>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FFFFFF"/>
                  </a:outerShdw>
                </a:effectLst>
                <a:hlinkClick r:id="rId8" action="ppaction://hlinksldjump"/>
              </a:rPr>
              <a:t>5</a:t>
            </a:r>
            <a:endParaRPr lang="en-US" sz="2000" b="1" dirty="0">
              <a:effectLst>
                <a:outerShdw blurRad="38100" dist="38100" dir="2700000" algn="tl">
                  <a:srgbClr val="FFFFFF"/>
                </a:outerShdw>
              </a:effectLst>
            </a:endParaRPr>
          </a:p>
        </p:txBody>
      </p:sp>
      <p:sp>
        <p:nvSpPr>
          <p:cNvPr id="12309" name="Rectangle 21"/>
          <p:cNvSpPr>
            <a:spLocks noChangeArrowheads="1"/>
          </p:cNvSpPr>
          <p:nvPr/>
        </p:nvSpPr>
        <p:spPr bwMode="auto">
          <a:xfrm>
            <a:off x="9378950" y="271463"/>
            <a:ext cx="627063" cy="490537"/>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9" action="ppaction://hlinksldjump"/>
              </a:rPr>
              <a:t>4</a:t>
            </a:r>
            <a:endParaRPr lang="en-US" sz="2000" b="1" dirty="0">
              <a:effectLst>
                <a:outerShdw blurRad="38100" dist="38100" dir="2700000" algn="tl">
                  <a:srgbClr val="C0C0C0"/>
                </a:outerShdw>
              </a:effectLst>
            </a:endParaRPr>
          </a:p>
        </p:txBody>
      </p:sp>
      <p:sp>
        <p:nvSpPr>
          <p:cNvPr id="12310" name="AutoShape 22"/>
          <p:cNvSpPr>
            <a:spLocks noChangeArrowheads="1"/>
          </p:cNvSpPr>
          <p:nvPr/>
        </p:nvSpPr>
        <p:spPr bwMode="auto">
          <a:xfrm>
            <a:off x="11231563" y="33338"/>
            <a:ext cx="1020762" cy="976312"/>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 action="ppaction://hlinkshowjump?jump=nextslide"/>
              </a:rPr>
              <a:t>Next</a:t>
            </a:r>
            <a:endParaRPr lang="en-US" sz="2000" b="1" dirty="0">
              <a:effectLst>
                <a:outerShdw blurRad="38100" dist="38100" dir="2700000" algn="tl">
                  <a:srgbClr val="C0C0C0"/>
                </a:outerShdw>
              </a:effectLst>
            </a:endParaRPr>
          </a:p>
        </p:txBody>
      </p:sp>
      <p:sp>
        <p:nvSpPr>
          <p:cNvPr id="13" name="TextBox 12"/>
          <p:cNvSpPr txBox="1"/>
          <p:nvPr/>
        </p:nvSpPr>
        <p:spPr>
          <a:xfrm>
            <a:off x="258762" y="5638800"/>
            <a:ext cx="5410200" cy="892552"/>
          </a:xfrm>
          <a:prstGeom prst="rect">
            <a:avLst/>
          </a:prstGeom>
          <a:noFill/>
        </p:spPr>
        <p:txBody>
          <a:bodyPr wrap="square" rtlCol="0">
            <a:spAutoFit/>
          </a:bodyPr>
          <a:lstStyle/>
          <a:p>
            <a:r>
              <a:rPr lang="en-US" sz="1400" dirty="0" smtClean="0">
                <a:latin typeface="Candara" pitchFamily="34" charset="0"/>
              </a:rPr>
              <a:t>* YouTube video accessible to students from home, or at school with teacher login on the Web Filter screen.                                                             </a:t>
            </a:r>
          </a:p>
          <a:p>
            <a:endParaRPr lang="en-US" sz="1200" dirty="0" smtClean="0">
              <a:latin typeface="Candara" pitchFamily="34" charset="0"/>
            </a:endParaRPr>
          </a:p>
          <a:p>
            <a:r>
              <a:rPr lang="en-US" sz="1200" dirty="0" smtClean="0">
                <a:latin typeface="Candara" pitchFamily="34" charset="0"/>
              </a:rPr>
              <a:t>Image Source: YouTube</a:t>
            </a:r>
            <a:endParaRPr lang="en-US" sz="1200" dirty="0">
              <a:latin typeface="Candara" pitchFamily="34" charset="0"/>
            </a:endParaRPr>
          </a:p>
        </p:txBody>
      </p:sp>
      <p:pic>
        <p:nvPicPr>
          <p:cNvPr id="4098" name="Picture 2">
            <a:hlinkClick r:id="rId10"/>
          </p:cNvPr>
          <p:cNvPicPr>
            <a:picLocks noChangeAspect="1" noChangeArrowheads="1"/>
          </p:cNvPicPr>
          <p:nvPr/>
        </p:nvPicPr>
        <p:blipFill>
          <a:blip r:embed="rId11" cstate="print"/>
          <a:srcRect/>
          <a:stretch>
            <a:fillRect/>
          </a:stretch>
        </p:blipFill>
        <p:spPr bwMode="auto">
          <a:xfrm>
            <a:off x="182562" y="1219200"/>
            <a:ext cx="5724525" cy="4295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258762" y="228600"/>
            <a:ext cx="4800600" cy="533400"/>
          </a:xfrm>
        </p:spPr>
        <p:txBody>
          <a:bodyPr/>
          <a:lstStyle/>
          <a:p>
            <a:pPr eaLnBrk="1" hangingPunct="1">
              <a:defRPr/>
            </a:pPr>
            <a:r>
              <a:rPr sz="2800" dirty="0" smtClean="0"/>
              <a:t>6. Teacher Support Materials</a:t>
            </a:r>
          </a:p>
        </p:txBody>
      </p:sp>
      <p:sp>
        <p:nvSpPr>
          <p:cNvPr id="7171" name="Rectangle 3"/>
          <p:cNvSpPr>
            <a:spLocks noGrp="1" noChangeArrowheads="1"/>
          </p:cNvSpPr>
          <p:nvPr>
            <p:ph sz="half" idx="1"/>
          </p:nvPr>
        </p:nvSpPr>
        <p:spPr>
          <a:xfrm>
            <a:off x="334962" y="762000"/>
            <a:ext cx="7010399" cy="5334000"/>
          </a:xfrm>
          <a:solidFill>
            <a:schemeClr val="bg2"/>
          </a:solidFill>
        </p:spPr>
        <p:txBody>
          <a:bodyPr>
            <a:noAutofit/>
          </a:bodyPr>
          <a:lstStyle/>
          <a:p>
            <a:pPr marL="0" indent="-273050" eaLnBrk="1" hangingPunct="1">
              <a:buNone/>
              <a:defRPr/>
            </a:pPr>
            <a:r>
              <a:rPr lang="en-US" sz="1400" b="1" dirty="0" smtClean="0"/>
              <a:t>Digital Citizenship:  High School</a:t>
            </a:r>
            <a:endParaRPr lang="en-US" sz="1400" b="1" dirty="0" smtClean="0">
              <a:hlinkClick r:id="rId3"/>
            </a:endParaRPr>
          </a:p>
          <a:p>
            <a:pPr marL="0" indent="-273050">
              <a:buNone/>
              <a:defRPr/>
            </a:pPr>
            <a:r>
              <a:rPr lang="en-US" sz="1200" b="1" dirty="0" smtClean="0"/>
              <a:t/>
            </a:r>
            <a:br>
              <a:rPr lang="en-US" sz="1200" b="1" dirty="0" smtClean="0"/>
            </a:br>
            <a:r>
              <a:rPr lang="en-US" sz="1100" b="1" dirty="0" smtClean="0">
                <a:hlinkClick r:id="rId4"/>
              </a:rPr>
              <a:t>Maryland Technology Literacy Standards</a:t>
            </a:r>
            <a:endParaRPr lang="en-US" sz="1100" b="1" dirty="0" smtClean="0"/>
          </a:p>
          <a:p>
            <a:pPr marL="0" indent="-273050">
              <a:buNone/>
              <a:defRPr/>
            </a:pPr>
            <a:r>
              <a:rPr lang="en-US" sz="1100" dirty="0" smtClean="0"/>
              <a:t>Standard 2.0 Digital Citizenship: Demonstrate an understanding of the history of technology and its impact on society, and practice ethical, legal, and responsible use of technology to assure safety.</a:t>
            </a:r>
            <a:endParaRPr lang="en-US" sz="1100" b="1" dirty="0" smtClean="0">
              <a:hlinkClick r:id="rId5"/>
            </a:endParaRPr>
          </a:p>
          <a:p>
            <a:pPr marL="0" indent="-273050">
              <a:buNone/>
              <a:defRPr/>
            </a:pPr>
            <a:r>
              <a:rPr lang="en-US" sz="1100" b="1" dirty="0" smtClean="0">
                <a:hlinkClick r:id="rId5"/>
              </a:rPr>
              <a:t>Common Core State Standards</a:t>
            </a:r>
            <a:r>
              <a:rPr lang="en-US" sz="1100" dirty="0" smtClean="0"/>
              <a:t> </a:t>
            </a:r>
            <a:br>
              <a:rPr lang="en-US" sz="1100" dirty="0" smtClean="0"/>
            </a:br>
            <a:r>
              <a:rPr lang="en-US" sz="1100" dirty="0" smtClean="0"/>
              <a:t>Reading: 1. Read closely to determine what the text says explicitly and to make logical inferences from it; cite specific textual evidence when writing or speaking to support conclusions drawn from the text.</a:t>
            </a:r>
            <a:br>
              <a:rPr lang="en-US" sz="1100" dirty="0" smtClean="0"/>
            </a:br>
            <a:r>
              <a:rPr lang="en-US" sz="1100" dirty="0" smtClean="0"/>
              <a:t>Writing: 7. Conduct short as well as more sustained research projects based on focused questions, demonstrating understanding of the subject under investigation.</a:t>
            </a:r>
            <a:endParaRPr lang="en-US" sz="1100" b="1" dirty="0" smtClean="0"/>
          </a:p>
          <a:p>
            <a:pPr marL="0" indent="-342900">
              <a:buNone/>
              <a:defRPr/>
            </a:pPr>
            <a:r>
              <a:rPr lang="en-US" sz="1100" b="1" dirty="0" smtClean="0">
                <a:hlinkClick r:id="rId6"/>
              </a:rPr>
              <a:t>Standards for the 21</a:t>
            </a:r>
            <a:r>
              <a:rPr lang="en-US" sz="1100" b="1" baseline="30000" dirty="0" smtClean="0">
                <a:hlinkClick r:id="rId6"/>
              </a:rPr>
              <a:t>st</a:t>
            </a:r>
            <a:r>
              <a:rPr lang="en-US" sz="1100" b="1" dirty="0" smtClean="0">
                <a:hlinkClick r:id="rId6"/>
              </a:rPr>
              <a:t> Century Learner</a:t>
            </a:r>
            <a:r>
              <a:rPr lang="en-US" sz="1100" b="1" dirty="0" smtClean="0"/>
              <a:t> </a:t>
            </a:r>
            <a:r>
              <a:rPr lang="en-US" sz="1100" dirty="0" smtClean="0"/>
              <a:t/>
            </a:r>
            <a:br>
              <a:rPr lang="en-US" sz="1100" dirty="0" smtClean="0"/>
            </a:br>
            <a:r>
              <a:rPr lang="en-US" sz="1100" dirty="0" smtClean="0"/>
              <a:t>1.1.6 Read, view, and listen for information presented in any format (e.g. textual, visual, media, digital) in order to make inferences and gather meaning.</a:t>
            </a:r>
            <a:br>
              <a:rPr lang="en-US" sz="1100" dirty="0" smtClean="0"/>
            </a:br>
            <a:r>
              <a:rPr lang="en-US" sz="1100" dirty="0" smtClean="0"/>
              <a:t>2.1.3 Use strategies to draw conclusions from information and apply knowledge to curricular areas, real-world situations, and further investigations</a:t>
            </a:r>
            <a:r>
              <a:rPr lang="en-US" sz="1100" b="1" dirty="0" smtClean="0"/>
              <a:t>.</a:t>
            </a:r>
            <a:br>
              <a:rPr lang="en-US" sz="1100" b="1" dirty="0" smtClean="0"/>
            </a:br>
            <a:r>
              <a:rPr lang="en-US" sz="1100" dirty="0" smtClean="0"/>
              <a:t>3.1.4 Use technology and other information tools to organize and display knowledge and understanding in ways that others can view, use, and assess. </a:t>
            </a:r>
          </a:p>
          <a:p>
            <a:pPr marL="0" indent="-342900">
              <a:buNone/>
              <a:defRPr/>
            </a:pPr>
            <a:r>
              <a:rPr lang="en-US" sz="1100" dirty="0" smtClean="0"/>
              <a:t>3.1.6 Use information and technology ethically and responsibly.</a:t>
            </a:r>
          </a:p>
          <a:p>
            <a:pPr>
              <a:buNone/>
            </a:pPr>
            <a:r>
              <a:rPr lang="en-US" sz="1100" b="1" dirty="0" smtClean="0">
                <a:hlinkClick r:id="rId7"/>
              </a:rPr>
              <a:t>ISTE Standards for Students</a:t>
            </a:r>
            <a:endParaRPr lang="en-US" sz="1100" b="1" dirty="0" smtClean="0"/>
          </a:p>
          <a:p>
            <a:pPr marL="0" indent="0">
              <a:buNone/>
            </a:pPr>
            <a:r>
              <a:rPr lang="en-US" sz="1100" dirty="0" smtClean="0"/>
              <a:t>1. Creativity and innovation: Students demonstrate creative thinking, construct knowledge, and develop innovative products and processes using technology. a. Apply existing knowledge to generate new Ideas, products, or processes. b. Create original works as a means of personal or group expression</a:t>
            </a:r>
            <a:br>
              <a:rPr lang="en-US" sz="1100" dirty="0" smtClean="0"/>
            </a:br>
            <a:r>
              <a:rPr lang="en-US" sz="1100" dirty="0" smtClean="0"/>
              <a:t>3. Research and Information Fluency: Students apply digital tools to gather, evaluate, and use information.</a:t>
            </a:r>
            <a:br>
              <a:rPr lang="en-US" sz="1100" dirty="0" smtClean="0"/>
            </a:br>
            <a:r>
              <a:rPr lang="en-US" sz="1100" dirty="0" smtClean="0"/>
              <a:t>b. Locate, organize, analyze, evaluate, synthesize, and ethically use information from a variety of sources and media.</a:t>
            </a:r>
            <a:br>
              <a:rPr lang="en-US" sz="1100" dirty="0" smtClean="0"/>
            </a:br>
            <a:r>
              <a:rPr lang="en-US" sz="1100" dirty="0" smtClean="0"/>
              <a:t>4. Critical Thinking, Problem Solving, and Decision Making: Students use critical thinking skills to plan and conduct research, manage projects, solve problems, and make informed decisions using appropriate digital tools and resources.  c. Collect and analyze data to identify solutions and/or make informed decisions.</a:t>
            </a:r>
            <a:br>
              <a:rPr lang="en-US" sz="1100" dirty="0" smtClean="0"/>
            </a:br>
            <a:r>
              <a:rPr lang="en-US" sz="1100" dirty="0" smtClean="0"/>
              <a:t>5. Digital Citizenship: Students understand human, cultural, and societal issues related to technology and practice legal and ethical behavior. 5a. Advocate and practice safe, legal, and responsible use of information and technology.</a:t>
            </a:r>
          </a:p>
        </p:txBody>
      </p:sp>
      <p:sp>
        <p:nvSpPr>
          <p:cNvPr id="8196" name="Rectangle 4"/>
          <p:cNvSpPr>
            <a:spLocks noGrp="1" noChangeArrowheads="1"/>
          </p:cNvSpPr>
          <p:nvPr>
            <p:ph sz="half" idx="2"/>
          </p:nvPr>
        </p:nvSpPr>
        <p:spPr>
          <a:xfrm>
            <a:off x="7497761" y="838200"/>
            <a:ext cx="4572001" cy="5181600"/>
          </a:xfrm>
        </p:spPr>
        <p:txBody>
          <a:bodyPr/>
          <a:lstStyle/>
          <a:p>
            <a:pPr marL="345189" indent="-345189" eaLnBrk="1" fontAlgn="auto" hangingPunct="1">
              <a:lnSpc>
                <a:spcPct val="90000"/>
              </a:lnSpc>
              <a:spcAft>
                <a:spcPts val="0"/>
              </a:spcAft>
              <a:buClr>
                <a:schemeClr val="accent3"/>
              </a:buClr>
              <a:buNone/>
              <a:defRPr/>
            </a:pPr>
            <a:r>
              <a:rPr lang="en-US" sz="1300" b="1" dirty="0" smtClean="0"/>
              <a:t>Time Frame: </a:t>
            </a:r>
            <a:r>
              <a:rPr lang="en-US" sz="1400" dirty="0" smtClean="0"/>
              <a:t>1-2 class periods</a:t>
            </a:r>
            <a:endParaRPr lang="en-US" sz="1300" dirty="0" smtClean="0"/>
          </a:p>
          <a:p>
            <a:pPr marL="345189" indent="-345189" eaLnBrk="1" fontAlgn="auto" hangingPunct="1">
              <a:lnSpc>
                <a:spcPct val="90000"/>
              </a:lnSpc>
              <a:spcAft>
                <a:spcPts val="0"/>
              </a:spcAft>
              <a:buClr>
                <a:schemeClr val="accent3"/>
              </a:buClr>
              <a:buFont typeface="Wingdings 2" pitchFamily="18" charset="2"/>
              <a:buNone/>
              <a:defRPr/>
            </a:pPr>
            <a:endParaRPr lang="en-US" sz="1300" b="1" dirty="0" smtClean="0"/>
          </a:p>
          <a:p>
            <a:pPr marL="345189" indent="-345189" eaLnBrk="1" fontAlgn="auto" hangingPunct="1">
              <a:lnSpc>
                <a:spcPct val="90000"/>
              </a:lnSpc>
              <a:spcAft>
                <a:spcPts val="0"/>
              </a:spcAft>
              <a:buClr>
                <a:schemeClr val="accent3"/>
              </a:buClr>
              <a:buFont typeface="Wingdings 2" pitchFamily="18" charset="2"/>
              <a:buNone/>
              <a:defRPr/>
            </a:pPr>
            <a:r>
              <a:rPr lang="en-US" sz="1300" b="1" dirty="0" smtClean="0"/>
              <a:t>Differentiation strategies for this lesson: </a:t>
            </a:r>
          </a:p>
          <a:p>
            <a:pPr marL="345189" indent="-345189" eaLnBrk="1" fontAlgn="auto" hangingPunct="1">
              <a:lnSpc>
                <a:spcPct val="90000"/>
              </a:lnSpc>
              <a:spcAft>
                <a:spcPts val="0"/>
              </a:spcAft>
              <a:buClrTx/>
              <a:defRPr/>
            </a:pPr>
            <a:r>
              <a:rPr lang="en-US" sz="1300" dirty="0" smtClean="0"/>
              <a:t>Direct students to use learning tools included in </a:t>
            </a:r>
            <a:r>
              <a:rPr lang="en-US" sz="1300" smtClean="0"/>
              <a:t>our </a:t>
            </a:r>
            <a:r>
              <a:rPr lang="en-US" sz="1300" smtClean="0"/>
              <a:t>GCPS</a:t>
            </a:r>
            <a:r>
              <a:rPr lang="en-US" sz="1300" dirty="0" smtClean="0"/>
              <a:t>-licensed databases, such as:  audio read-aloud, labeled reading levels/Lexiles, and embedded dictionaries.</a:t>
            </a:r>
          </a:p>
          <a:p>
            <a:pPr marL="345189" indent="-345189" eaLnBrk="1" fontAlgn="auto" hangingPunct="1">
              <a:lnSpc>
                <a:spcPct val="90000"/>
              </a:lnSpc>
              <a:spcAft>
                <a:spcPts val="0"/>
              </a:spcAft>
              <a:buClrTx/>
              <a:defRPr/>
            </a:pPr>
            <a:r>
              <a:rPr lang="en-US" sz="1300" dirty="0" smtClean="0"/>
              <a:t>Multiple media formats enable all learners to be engaged.</a:t>
            </a:r>
          </a:p>
          <a:p>
            <a:pPr marL="345189" indent="-345189" eaLnBrk="1" fontAlgn="auto" hangingPunct="1">
              <a:lnSpc>
                <a:spcPct val="90000"/>
              </a:lnSpc>
              <a:spcAft>
                <a:spcPts val="0"/>
              </a:spcAft>
              <a:buClrTx/>
              <a:defRPr/>
            </a:pPr>
            <a:r>
              <a:rPr lang="en-US" sz="1300" dirty="0" smtClean="0"/>
              <a:t>Students can complete with a partner or small group.</a:t>
            </a:r>
          </a:p>
          <a:p>
            <a:pPr marL="0" indent="-273050" eaLnBrk="1" hangingPunct="1">
              <a:buFont typeface="Wingdings 2" pitchFamily="18" charset="2"/>
              <a:buNone/>
              <a:defRPr/>
            </a:pPr>
            <a:endParaRPr lang="en-US" sz="1300" b="1" dirty="0" smtClean="0"/>
          </a:p>
          <a:p>
            <a:pPr marL="0" indent="-273050" eaLnBrk="1" hangingPunct="1">
              <a:buFont typeface="Wingdings 2" pitchFamily="18" charset="2"/>
              <a:buNone/>
              <a:defRPr/>
            </a:pPr>
            <a:r>
              <a:rPr lang="en-US" sz="1300" b="1" dirty="0" smtClean="0"/>
              <a:t>Notes to the teacher:</a:t>
            </a:r>
          </a:p>
          <a:p>
            <a:pPr marL="0" indent="0" eaLnBrk="1" hangingPunct="1">
              <a:buClrTx/>
              <a:buFont typeface="Arial" pitchFamily="34" charset="0"/>
              <a:buChar char="•"/>
              <a:defRPr/>
            </a:pPr>
            <a:r>
              <a:rPr lang="en-US" sz="1300" dirty="0" smtClean="0"/>
              <a:t>  Collaborate with your school library media specialist to implement this lesson.</a:t>
            </a:r>
          </a:p>
          <a:p>
            <a:pPr marL="0" indent="0" eaLnBrk="1" hangingPunct="1">
              <a:buClrTx/>
              <a:buFont typeface="Arial" pitchFamily="34" charset="0"/>
              <a:buChar char="•"/>
              <a:defRPr/>
            </a:pPr>
            <a:r>
              <a:rPr lang="en-US" sz="1300" dirty="0" smtClean="0"/>
              <a:t>  Headphones/speakers </a:t>
            </a:r>
            <a:r>
              <a:rPr lang="en-US" sz="1300" dirty="0"/>
              <a:t>needed for video components of this </a:t>
            </a:r>
            <a:r>
              <a:rPr lang="en-US" sz="1300" dirty="0" smtClean="0"/>
              <a:t>lesson.</a:t>
            </a:r>
          </a:p>
          <a:p>
            <a:pPr marL="0" indent="0" eaLnBrk="1" hangingPunct="1">
              <a:buClrTx/>
              <a:buFont typeface="Arial" pitchFamily="34" charset="0"/>
              <a:buChar char="•"/>
              <a:defRPr/>
            </a:pPr>
            <a:r>
              <a:rPr lang="en-US" sz="1300" dirty="0" smtClean="0"/>
              <a:t>  Consider providing a collaborative online space such as </a:t>
            </a:r>
            <a:r>
              <a:rPr lang="en-US" sz="1300" dirty="0" err="1" smtClean="0"/>
              <a:t>Edmodo</a:t>
            </a:r>
            <a:r>
              <a:rPr lang="en-US" sz="1300" dirty="0" smtClean="0"/>
              <a:t>, a Wiki, or Voice Thread  for students to discuss their responses to the questions posed on Slides 4 &amp; 5.</a:t>
            </a:r>
            <a:endParaRPr lang="en-US" sz="1300" dirty="0" smtClean="0">
              <a:solidFill>
                <a:srgbClr val="FF0000"/>
              </a:solidFill>
            </a:endParaRPr>
          </a:p>
          <a:p>
            <a:pPr marL="0" indent="0" eaLnBrk="1" hangingPunct="1">
              <a:buClrTx/>
              <a:buFont typeface="Arial" pitchFamily="34" charset="0"/>
              <a:buChar char="•"/>
              <a:defRPr/>
            </a:pPr>
            <a:r>
              <a:rPr lang="en-US" sz="1300" dirty="0" smtClean="0"/>
              <a:t>  For supplementary materials and answer see these </a:t>
            </a:r>
            <a:r>
              <a:rPr lang="en-US" sz="1300" b="1" dirty="0" smtClean="0"/>
              <a:t>Common Sense Media Lesson Plans</a:t>
            </a:r>
            <a:r>
              <a:rPr lang="en-US" sz="1300" dirty="0" smtClean="0"/>
              <a:t>, from which materials in this Slam Dunk have been used or adapted:</a:t>
            </a:r>
          </a:p>
          <a:p>
            <a:pPr marL="0" indent="0" eaLnBrk="1" hangingPunct="1">
              <a:buClrTx/>
              <a:buFont typeface="Arial" pitchFamily="34" charset="0"/>
              <a:buChar char="•"/>
              <a:defRPr/>
            </a:pPr>
            <a:r>
              <a:rPr lang="en-US" sz="1300" b="1" dirty="0" smtClean="0"/>
              <a:t>  </a:t>
            </a:r>
            <a:r>
              <a:rPr lang="en-US" sz="1300" b="1" dirty="0" smtClean="0">
                <a:hlinkClick r:id="rId8"/>
              </a:rPr>
              <a:t>Turn Down the Dial on Online Cruelty and </a:t>
            </a:r>
            <a:r>
              <a:rPr lang="en-US" sz="1300" b="1" dirty="0" err="1" smtClean="0">
                <a:hlinkClick r:id="rId8"/>
              </a:rPr>
              <a:t>Cyberbullying</a:t>
            </a:r>
            <a:r>
              <a:rPr lang="en-US" sz="1300" b="1" dirty="0" smtClean="0">
                <a:hlinkClick r:id="rId8"/>
              </a:rPr>
              <a:t> </a:t>
            </a:r>
            <a:r>
              <a:rPr lang="en-US" sz="1300" dirty="0" smtClean="0"/>
              <a:t>(Grades 9-12/Unit 1)</a:t>
            </a:r>
          </a:p>
          <a:p>
            <a:pPr marL="0" indent="0" eaLnBrk="1" hangingPunct="1">
              <a:buClrTx/>
              <a:buFont typeface="Arial" pitchFamily="34" charset="0"/>
              <a:buChar char="•"/>
              <a:defRPr/>
            </a:pPr>
            <a:r>
              <a:rPr lang="en-US" sz="1300" dirty="0" smtClean="0"/>
              <a:t>  </a:t>
            </a:r>
            <a:r>
              <a:rPr lang="en-US" sz="1300" b="1" dirty="0" smtClean="0">
                <a:hlinkClick r:id="rId9"/>
              </a:rPr>
              <a:t>Taking Perspectives on </a:t>
            </a:r>
            <a:r>
              <a:rPr lang="en-US" sz="1300" b="1" dirty="0" err="1" smtClean="0">
                <a:hlinkClick r:id="rId9"/>
              </a:rPr>
              <a:t>Cyberbulllying</a:t>
            </a:r>
            <a:r>
              <a:rPr lang="en-US" sz="1300" b="1" dirty="0" smtClean="0">
                <a:hlinkClick r:id="rId9"/>
              </a:rPr>
              <a:t> </a:t>
            </a:r>
            <a:r>
              <a:rPr lang="en-US" sz="1300" dirty="0" smtClean="0"/>
              <a:t>(Grades 9-12/Unit 3)</a:t>
            </a:r>
          </a:p>
          <a:p>
            <a:pPr marL="214313" lvl="1" indent="-273050" eaLnBrk="1" hangingPunct="1">
              <a:defRPr/>
            </a:pPr>
            <a:endParaRPr lang="en-US" sz="800" dirty="0" smtClean="0"/>
          </a:p>
        </p:txBody>
      </p:sp>
      <p:sp>
        <p:nvSpPr>
          <p:cNvPr id="8197" name="Text Box 10"/>
          <p:cNvSpPr txBox="1">
            <a:spLocks noChangeArrowheads="1"/>
          </p:cNvSpPr>
          <p:nvPr/>
        </p:nvSpPr>
        <p:spPr bwMode="auto">
          <a:xfrm>
            <a:off x="487362" y="6139754"/>
            <a:ext cx="11125200" cy="410470"/>
          </a:xfrm>
          <a:prstGeom prst="rect">
            <a:avLst/>
          </a:prstGeom>
          <a:noFill/>
          <a:ln w="9525">
            <a:noFill/>
            <a:miter lim="800000"/>
            <a:headEnd/>
            <a:tailEnd/>
          </a:ln>
        </p:spPr>
        <p:txBody>
          <a:bodyPr wrap="square" lIns="101700" tIns="50850" rIns="101700" bIns="50850">
            <a:spAutoFit/>
          </a:bodyPr>
          <a:lstStyle/>
          <a:p>
            <a:pPr algn="ctr"/>
            <a:r>
              <a:rPr lang="en-US" sz="1000" dirty="0" smtClean="0"/>
              <a:t> </a:t>
            </a:r>
            <a:r>
              <a:rPr lang="en-US" sz="1000" dirty="0"/>
              <a:t>Last updated April 2015</a:t>
            </a:r>
          </a:p>
          <a:p>
            <a:pPr algn="ctr"/>
            <a:r>
              <a:rPr lang="en-US" sz="1000" dirty="0"/>
              <a:t>Modified, reproduced, and published with permission from GCPS-ODL. The models can be used for non-profit, educational school use only.</a:t>
            </a:r>
            <a:endParaRPr lang="en-US" sz="1000" dirty="0"/>
          </a:p>
        </p:txBody>
      </p:sp>
      <p:sp>
        <p:nvSpPr>
          <p:cNvPr id="14" name="Rectangle 16"/>
          <p:cNvSpPr>
            <a:spLocks noChangeArrowheads="1"/>
          </p:cNvSpPr>
          <p:nvPr/>
        </p:nvSpPr>
        <p:spPr bwMode="auto">
          <a:xfrm>
            <a:off x="7497763"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0" action="ppaction://hlinksldjump"/>
              </a:rPr>
              <a:t>1</a:t>
            </a:r>
            <a:endParaRPr lang="en-US" sz="2000" b="1" dirty="0">
              <a:effectLst>
                <a:outerShdw blurRad="38100" dist="38100" dir="2700000" algn="tl">
                  <a:srgbClr val="C0C0C0"/>
                </a:outerShdw>
              </a:effectLst>
            </a:endParaRPr>
          </a:p>
        </p:txBody>
      </p:sp>
      <p:sp>
        <p:nvSpPr>
          <p:cNvPr id="15" name="Rectangle 17"/>
          <p:cNvSpPr>
            <a:spLocks noChangeArrowheads="1"/>
          </p:cNvSpPr>
          <p:nvPr/>
        </p:nvSpPr>
        <p:spPr bwMode="auto">
          <a:xfrm>
            <a:off x="8110538"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1" action="ppaction://hlinksldjump"/>
              </a:rPr>
              <a:t>2</a:t>
            </a:r>
            <a:endParaRPr lang="en-US" sz="2000" b="1" dirty="0">
              <a:effectLst>
                <a:outerShdw blurRad="38100" dist="38100" dir="2700000" algn="tl">
                  <a:srgbClr val="C0C0C0"/>
                </a:outerShdw>
              </a:effectLst>
            </a:endParaRPr>
          </a:p>
        </p:txBody>
      </p:sp>
      <p:sp>
        <p:nvSpPr>
          <p:cNvPr id="16" name="Rectangle 18"/>
          <p:cNvSpPr>
            <a:spLocks noChangeArrowheads="1"/>
          </p:cNvSpPr>
          <p:nvPr/>
        </p:nvSpPr>
        <p:spPr bwMode="auto">
          <a:xfrm>
            <a:off x="8723313"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2" action="ppaction://hlinksldjump"/>
              </a:rPr>
              <a:t>3</a:t>
            </a:r>
            <a:endParaRPr lang="en-US" sz="2000" b="1" dirty="0">
              <a:effectLst>
                <a:outerShdw blurRad="38100" dist="38100" dir="2700000" algn="tl">
                  <a:srgbClr val="C0C0C0"/>
                </a:outerShdw>
              </a:effectLst>
            </a:endParaRPr>
          </a:p>
        </p:txBody>
      </p:sp>
      <p:sp>
        <p:nvSpPr>
          <p:cNvPr id="17" name="Rectangle 19"/>
          <p:cNvSpPr>
            <a:spLocks noChangeArrowheads="1"/>
          </p:cNvSpPr>
          <p:nvPr/>
        </p:nvSpPr>
        <p:spPr bwMode="auto">
          <a:xfrm>
            <a:off x="10561638" y="228600"/>
            <a:ext cx="627062" cy="490538"/>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3" action="ppaction://hlinksldjump"/>
              </a:rPr>
              <a:t>6</a:t>
            </a:r>
            <a:endParaRPr lang="en-US" sz="2000" b="1" dirty="0">
              <a:effectLst>
                <a:outerShdw blurRad="38100" dist="38100" dir="2700000" algn="tl">
                  <a:srgbClr val="C0C0C0"/>
                </a:outerShdw>
              </a:effectLst>
            </a:endParaRPr>
          </a:p>
        </p:txBody>
      </p:sp>
      <p:sp>
        <p:nvSpPr>
          <p:cNvPr id="18" name="Rectangle 20"/>
          <p:cNvSpPr>
            <a:spLocks noChangeArrowheads="1"/>
          </p:cNvSpPr>
          <p:nvPr/>
        </p:nvSpPr>
        <p:spPr bwMode="auto">
          <a:xfrm>
            <a:off x="9948863"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FFFFFF"/>
                  </a:outerShdw>
                </a:effectLst>
                <a:hlinkClick r:id="rId14" action="ppaction://hlinksldjump"/>
              </a:rPr>
              <a:t>5</a:t>
            </a:r>
            <a:endParaRPr lang="en-US" sz="2000" b="1" dirty="0">
              <a:effectLst>
                <a:outerShdw blurRad="38100" dist="38100" dir="2700000" algn="tl">
                  <a:srgbClr val="FFFFFF"/>
                </a:outerShdw>
              </a:effectLst>
            </a:endParaRPr>
          </a:p>
        </p:txBody>
      </p:sp>
      <p:sp>
        <p:nvSpPr>
          <p:cNvPr id="19" name="Rectangle 21"/>
          <p:cNvSpPr>
            <a:spLocks noChangeArrowheads="1"/>
          </p:cNvSpPr>
          <p:nvPr/>
        </p:nvSpPr>
        <p:spPr bwMode="auto">
          <a:xfrm>
            <a:off x="9336088" y="228600"/>
            <a:ext cx="627062" cy="490538"/>
          </a:xfrm>
          <a:prstGeom prst="rect">
            <a:avLst/>
          </a:prstGeom>
          <a:solidFill>
            <a:schemeClr val="bg1"/>
          </a:solidFill>
          <a:ln w="9525">
            <a:solidFill>
              <a:schemeClr val="tx1"/>
            </a:solidFill>
            <a:miter lim="800000"/>
            <a:headEnd/>
            <a:tailEnd/>
          </a:ln>
          <a:effectLst/>
        </p:spPr>
        <p:txBody>
          <a:bodyPr wrap="none" anchor="ctr"/>
          <a:lstStyle/>
          <a:p>
            <a:pPr algn="ctr">
              <a:defRPr/>
            </a:pPr>
            <a:r>
              <a:rPr lang="en-US" sz="2000" b="1" dirty="0">
                <a:effectLst>
                  <a:outerShdw blurRad="38100" dist="38100" dir="2700000" algn="tl">
                    <a:srgbClr val="C0C0C0"/>
                  </a:outerShdw>
                </a:effectLst>
                <a:hlinkClick r:id="rId15" action="ppaction://hlinksldjump"/>
              </a:rPr>
              <a:t>4</a:t>
            </a:r>
            <a:endParaRPr lang="en-US" sz="2000" b="1" dirty="0">
              <a:effectLst>
                <a:outerShdw blurRad="38100" dist="38100" dir="2700000" algn="tl">
                  <a:srgbClr val="C0C0C0"/>
                </a:outerShdw>
              </a:effectLst>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293e2bb4677824be5f5293155ded7d9c0cba9c4"/>
</p:tagLst>
</file>

<file path=ppt/theme/theme1.xml><?xml version="1.0" encoding="utf-8"?>
<a:theme xmlns:a="http://schemas.openxmlformats.org/drawingml/2006/main" name="Human">
  <a:themeElements>
    <a:clrScheme name="Custom 3">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C594F"/>
      </a:hlink>
      <a:folHlink>
        <a:srgbClr val="138677"/>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5724</TotalTime>
  <Words>689</Words>
  <Application>Microsoft Macintosh PowerPoint</Application>
  <PresentationFormat>Custom</PresentationFormat>
  <Paragraphs>119</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Human</vt:lpstr>
      <vt:lpstr>1. Question</vt:lpstr>
      <vt:lpstr>2. Information Sources</vt:lpstr>
      <vt:lpstr>3. Student Activities</vt:lpstr>
      <vt:lpstr>4. Assessment Activities</vt:lpstr>
      <vt:lpstr>5. Enrichment Activities</vt:lpstr>
      <vt:lpstr>6. Teacher Support Materials</vt:lpstr>
    </vt:vector>
  </TitlesOfParts>
  <Company>Cattaraugus-Allegany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 Question</dc:title>
  <dc:creator>CA BOCES</dc:creator>
  <cp:lastModifiedBy>Samantha Roller</cp:lastModifiedBy>
  <cp:revision>248</cp:revision>
  <dcterms:created xsi:type="dcterms:W3CDTF">2005-02-12T14:43:18Z</dcterms:created>
  <dcterms:modified xsi:type="dcterms:W3CDTF">2015-06-24T16:18:10Z</dcterms:modified>
</cp:coreProperties>
</file>